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7"/>
  </p:notesMasterIdLst>
  <p:handoutMasterIdLst>
    <p:handoutMasterId r:id="rId48"/>
  </p:handoutMasterIdLst>
  <p:sldIdLst>
    <p:sldId id="315" r:id="rId2"/>
    <p:sldId id="313" r:id="rId3"/>
    <p:sldId id="283" r:id="rId4"/>
    <p:sldId id="314" r:id="rId5"/>
    <p:sldId id="316" r:id="rId6"/>
    <p:sldId id="295" r:id="rId7"/>
    <p:sldId id="320" r:id="rId8"/>
    <p:sldId id="321" r:id="rId9"/>
    <p:sldId id="322" r:id="rId10"/>
    <p:sldId id="323" r:id="rId11"/>
    <p:sldId id="324" r:id="rId12"/>
    <p:sldId id="325" r:id="rId13"/>
    <p:sldId id="257" r:id="rId14"/>
    <p:sldId id="326" r:id="rId15"/>
    <p:sldId id="312" r:id="rId16"/>
    <p:sldId id="317" r:id="rId17"/>
    <p:sldId id="318" r:id="rId18"/>
    <p:sldId id="294" r:id="rId19"/>
    <p:sldId id="319" r:id="rId20"/>
    <p:sldId id="260" r:id="rId21"/>
    <p:sldId id="258" r:id="rId22"/>
    <p:sldId id="302" r:id="rId23"/>
    <p:sldId id="308" r:id="rId24"/>
    <p:sldId id="306" r:id="rId25"/>
    <p:sldId id="311" r:id="rId26"/>
    <p:sldId id="261" r:id="rId27"/>
    <p:sldId id="264" r:id="rId28"/>
    <p:sldId id="262" r:id="rId29"/>
    <p:sldId id="263" r:id="rId30"/>
    <p:sldId id="299" r:id="rId31"/>
    <p:sldId id="300" r:id="rId32"/>
    <p:sldId id="266" r:id="rId33"/>
    <p:sldId id="259" r:id="rId34"/>
    <p:sldId id="310" r:id="rId35"/>
    <p:sldId id="291" r:id="rId36"/>
    <p:sldId id="269" r:id="rId37"/>
    <p:sldId id="272" r:id="rId38"/>
    <p:sldId id="276" r:id="rId39"/>
    <p:sldId id="282" r:id="rId40"/>
    <p:sldId id="301" r:id="rId41"/>
    <p:sldId id="303" r:id="rId42"/>
    <p:sldId id="304" r:id="rId43"/>
    <p:sldId id="305" r:id="rId44"/>
    <p:sldId id="284" r:id="rId45"/>
    <p:sldId id="309" r:id="rId46"/>
  </p:sldIdLst>
  <p:sldSz cx="9144000" cy="6858000" type="screen4x3"/>
  <p:notesSz cx="7315200" cy="9601200"/>
  <p:defaultTextStyle>
    <a:defPPr>
      <a:defRPr lang="en-US"/>
    </a:defPPr>
    <a:lvl1pPr algn="l" rtl="0" fontAlgn="base">
      <a:spcBef>
        <a:spcPct val="20000"/>
      </a:spcBef>
      <a:spcAft>
        <a:spcPct val="0"/>
      </a:spcAft>
      <a:buChar char="•"/>
      <a:defRPr sz="3600" kern="1200">
        <a:solidFill>
          <a:schemeClr val="bg1"/>
        </a:solidFill>
        <a:latin typeface="Arial" panose="020B0604020202020204" pitchFamily="34" charset="0"/>
        <a:ea typeface="+mn-ea"/>
        <a:cs typeface="+mn-cs"/>
      </a:defRPr>
    </a:lvl1pPr>
    <a:lvl2pPr marL="457200" algn="l" rtl="0" fontAlgn="base">
      <a:spcBef>
        <a:spcPct val="20000"/>
      </a:spcBef>
      <a:spcAft>
        <a:spcPct val="0"/>
      </a:spcAft>
      <a:buChar char="•"/>
      <a:defRPr sz="3600" kern="1200">
        <a:solidFill>
          <a:schemeClr val="bg1"/>
        </a:solidFill>
        <a:latin typeface="Arial" panose="020B0604020202020204" pitchFamily="34" charset="0"/>
        <a:ea typeface="+mn-ea"/>
        <a:cs typeface="+mn-cs"/>
      </a:defRPr>
    </a:lvl2pPr>
    <a:lvl3pPr marL="914400" algn="l" rtl="0" fontAlgn="base">
      <a:spcBef>
        <a:spcPct val="20000"/>
      </a:spcBef>
      <a:spcAft>
        <a:spcPct val="0"/>
      </a:spcAft>
      <a:buChar char="•"/>
      <a:defRPr sz="3600" kern="1200">
        <a:solidFill>
          <a:schemeClr val="bg1"/>
        </a:solidFill>
        <a:latin typeface="Arial" panose="020B0604020202020204" pitchFamily="34" charset="0"/>
        <a:ea typeface="+mn-ea"/>
        <a:cs typeface="+mn-cs"/>
      </a:defRPr>
    </a:lvl3pPr>
    <a:lvl4pPr marL="1371600" algn="l" rtl="0" fontAlgn="base">
      <a:spcBef>
        <a:spcPct val="20000"/>
      </a:spcBef>
      <a:spcAft>
        <a:spcPct val="0"/>
      </a:spcAft>
      <a:buChar char="•"/>
      <a:defRPr sz="3600" kern="1200">
        <a:solidFill>
          <a:schemeClr val="bg1"/>
        </a:solidFill>
        <a:latin typeface="Arial" panose="020B0604020202020204" pitchFamily="34" charset="0"/>
        <a:ea typeface="+mn-ea"/>
        <a:cs typeface="+mn-cs"/>
      </a:defRPr>
    </a:lvl4pPr>
    <a:lvl5pPr marL="1828800" algn="l" rtl="0" fontAlgn="base">
      <a:spcBef>
        <a:spcPct val="20000"/>
      </a:spcBef>
      <a:spcAft>
        <a:spcPct val="0"/>
      </a:spcAft>
      <a:buChar char="•"/>
      <a:defRPr sz="3600" kern="1200">
        <a:solidFill>
          <a:schemeClr val="bg1"/>
        </a:solidFill>
        <a:latin typeface="Arial" panose="020B0604020202020204" pitchFamily="34" charset="0"/>
        <a:ea typeface="+mn-ea"/>
        <a:cs typeface="+mn-cs"/>
      </a:defRPr>
    </a:lvl5pPr>
    <a:lvl6pPr marL="2286000" algn="l" defTabSz="914400" rtl="0" eaLnBrk="1" latinLnBrk="0" hangingPunct="1">
      <a:defRPr sz="3600" kern="1200">
        <a:solidFill>
          <a:schemeClr val="bg1"/>
        </a:solidFill>
        <a:latin typeface="Arial" panose="020B0604020202020204" pitchFamily="34" charset="0"/>
        <a:ea typeface="+mn-ea"/>
        <a:cs typeface="+mn-cs"/>
      </a:defRPr>
    </a:lvl6pPr>
    <a:lvl7pPr marL="2743200" algn="l" defTabSz="914400" rtl="0" eaLnBrk="1" latinLnBrk="0" hangingPunct="1">
      <a:defRPr sz="3600" kern="1200">
        <a:solidFill>
          <a:schemeClr val="bg1"/>
        </a:solidFill>
        <a:latin typeface="Arial" panose="020B0604020202020204" pitchFamily="34" charset="0"/>
        <a:ea typeface="+mn-ea"/>
        <a:cs typeface="+mn-cs"/>
      </a:defRPr>
    </a:lvl7pPr>
    <a:lvl8pPr marL="3200400" algn="l" defTabSz="914400" rtl="0" eaLnBrk="1" latinLnBrk="0" hangingPunct="1">
      <a:defRPr sz="3600" kern="1200">
        <a:solidFill>
          <a:schemeClr val="bg1"/>
        </a:solidFill>
        <a:latin typeface="Arial" panose="020B0604020202020204" pitchFamily="34" charset="0"/>
        <a:ea typeface="+mn-ea"/>
        <a:cs typeface="+mn-cs"/>
      </a:defRPr>
    </a:lvl8pPr>
    <a:lvl9pPr marL="3657600" algn="l" defTabSz="914400" rtl="0" eaLnBrk="1" latinLnBrk="0" hangingPunct="1">
      <a:defRPr sz="36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08" autoAdjust="0"/>
  </p:normalViewPr>
  <p:slideViewPr>
    <p:cSldViewPr>
      <p:cViewPr varScale="1">
        <p:scale>
          <a:sx n="78" d="100"/>
          <a:sy n="78" d="100"/>
        </p:scale>
        <p:origin x="132" y="3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spcBef>
                <a:spcPct val="0"/>
              </a:spcBef>
              <a:buFontTx/>
              <a:buNone/>
              <a:defRPr sz="1300">
                <a:solidFill>
                  <a:schemeClr val="tx1"/>
                </a:solidFill>
                <a:latin typeface="Arial" charset="0"/>
              </a:defRPr>
            </a:lvl1pPr>
          </a:lstStyle>
          <a:p>
            <a:pPr>
              <a:defRPr/>
            </a:pPr>
            <a:endParaRPr lang="en-US"/>
          </a:p>
        </p:txBody>
      </p:sp>
      <p:sp>
        <p:nvSpPr>
          <p:cNvPr id="14233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spcBef>
                <a:spcPct val="0"/>
              </a:spcBef>
              <a:buFontTx/>
              <a:buNone/>
              <a:defRPr sz="1300">
                <a:solidFill>
                  <a:schemeClr val="tx1"/>
                </a:solidFill>
                <a:latin typeface="Arial" charset="0"/>
              </a:defRPr>
            </a:lvl1pPr>
          </a:lstStyle>
          <a:p>
            <a:pPr>
              <a:defRPr/>
            </a:pPr>
            <a:endParaRPr lang="en-US"/>
          </a:p>
        </p:txBody>
      </p:sp>
      <p:sp>
        <p:nvSpPr>
          <p:cNvPr id="14234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spcBef>
                <a:spcPct val="0"/>
              </a:spcBef>
              <a:buFontTx/>
              <a:buNone/>
              <a:defRPr sz="1300">
                <a:solidFill>
                  <a:schemeClr val="tx1"/>
                </a:solidFill>
                <a:latin typeface="Arial" charset="0"/>
              </a:defRPr>
            </a:lvl1pPr>
          </a:lstStyle>
          <a:p>
            <a:pPr>
              <a:defRPr/>
            </a:pPr>
            <a:endParaRPr lang="en-US"/>
          </a:p>
        </p:txBody>
      </p:sp>
      <p:sp>
        <p:nvSpPr>
          <p:cNvPr id="14234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spcBef>
                <a:spcPct val="0"/>
              </a:spcBef>
              <a:buFontTx/>
              <a:buNone/>
              <a:defRPr sz="1300">
                <a:solidFill>
                  <a:schemeClr val="tx1"/>
                </a:solidFill>
              </a:defRPr>
            </a:lvl1pPr>
          </a:lstStyle>
          <a:p>
            <a:fld id="{5238007E-F21D-44C4-9601-30DBF82ABE01}"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spcBef>
                <a:spcPct val="0"/>
              </a:spcBef>
              <a:buFontTx/>
              <a:buNone/>
              <a:defRPr sz="1300">
                <a:solidFill>
                  <a:schemeClr val="tx1"/>
                </a:solidFill>
                <a:latin typeface="Arial" charset="0"/>
              </a:defRPr>
            </a:lvl1pPr>
          </a:lstStyle>
          <a:p>
            <a:pPr>
              <a:defRPr/>
            </a:pPr>
            <a:endParaRPr lang="en-US"/>
          </a:p>
        </p:txBody>
      </p:sp>
      <p:sp>
        <p:nvSpPr>
          <p:cNvPr id="829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spcBef>
                <a:spcPct val="0"/>
              </a:spcBef>
              <a:buFontTx/>
              <a:buNone/>
              <a:defRPr sz="1300">
                <a:solidFill>
                  <a:schemeClr val="tx1"/>
                </a:solidFill>
                <a:latin typeface="Arial" charset="0"/>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29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spcBef>
                <a:spcPct val="0"/>
              </a:spcBef>
              <a:buFontTx/>
              <a:buNone/>
              <a:defRPr sz="1300">
                <a:solidFill>
                  <a:schemeClr val="tx1"/>
                </a:solidFill>
                <a:latin typeface="Arial" charset="0"/>
              </a:defRPr>
            </a:lvl1pPr>
          </a:lstStyle>
          <a:p>
            <a:pPr>
              <a:defRPr/>
            </a:pPr>
            <a:endParaRPr lang="en-US"/>
          </a:p>
        </p:txBody>
      </p:sp>
      <p:sp>
        <p:nvSpPr>
          <p:cNvPr id="829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spcBef>
                <a:spcPct val="0"/>
              </a:spcBef>
              <a:buFontTx/>
              <a:buNone/>
              <a:defRPr sz="1300">
                <a:solidFill>
                  <a:schemeClr val="tx1"/>
                </a:solidFill>
              </a:defRPr>
            </a:lvl1pPr>
          </a:lstStyle>
          <a:p>
            <a:fld id="{1288DADB-EFC9-4EC8-8942-E66C99C93D6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E37972B0-E6D9-4D86-80E6-5675E096A169}" type="slidenum">
              <a:rPr lang="en-US" altLang="en-US" sz="1300">
                <a:solidFill>
                  <a:schemeClr val="tx1"/>
                </a:solidFill>
              </a:rPr>
              <a:pPr eaLnBrk="1" hangingPunct="1"/>
              <a:t>1</a:t>
            </a:fld>
            <a:endParaRPr lang="en-US" altLang="en-US" sz="1300">
              <a:solidFill>
                <a:schemeClr val="tx1"/>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Welcome to the Hurricane and Boats seminar. While this seminar focuses on hurricane prone areas the information has wider application since every recreational boating area has severe weather creating short term conditions similar to hurricanes in intensity. This seminar was a joint effort with Escambia County, Florida, Marine Resources Division.</a:t>
            </a:r>
          </a:p>
        </p:txBody>
      </p:sp>
    </p:spTree>
    <p:extLst>
      <p:ext uri="{BB962C8B-B14F-4D97-AF65-F5344CB8AC3E}">
        <p14:creationId xmlns:p14="http://schemas.microsoft.com/office/powerpoint/2010/main" val="2775531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20DE484F-00DF-45C6-9E56-336DF8876CDD}" type="slidenum">
              <a:rPr lang="en-US" altLang="en-US" sz="1300">
                <a:solidFill>
                  <a:schemeClr val="tx1"/>
                </a:solidFill>
              </a:rPr>
              <a:pPr eaLnBrk="1" hangingPunct="1"/>
              <a:t>12</a:t>
            </a:fld>
            <a:endParaRPr lang="en-US" altLang="en-US" sz="1300">
              <a:solidFill>
                <a:schemeClr val="tx1"/>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aseline="0" dirty="0" smtClean="0">
              <a:latin typeface="Arial" panose="020B0604020202020204" pitchFamily="34" charset="0"/>
            </a:endParaRPr>
          </a:p>
          <a:p>
            <a:pPr eaLnBrk="1" hangingPunct="1"/>
            <a:r>
              <a:rPr lang="en-US" altLang="en-US" baseline="0" dirty="0" smtClean="0">
                <a:latin typeface="Arial" panose="020B0604020202020204" pitchFamily="34" charset="0"/>
              </a:rPr>
              <a:t>This is what storm surge looks like</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435072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CA755E0A-FA9C-47C3-9EB3-631E1400E493}" type="slidenum">
              <a:rPr lang="en-US" altLang="en-US" sz="1300">
                <a:solidFill>
                  <a:schemeClr val="tx1"/>
                </a:solidFill>
              </a:rPr>
              <a:pPr eaLnBrk="1" hangingPunct="1"/>
              <a:t>13</a:t>
            </a:fld>
            <a:endParaRPr lang="en-US" altLang="en-US" sz="1300">
              <a:solidFill>
                <a:schemeClr val="tx1"/>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We’ll discuss insurance and legal issues later. After every storm insurance companies and state legislatures appear to “change the rules!”</a:t>
            </a:r>
          </a:p>
          <a:p>
            <a:pPr eaLnBrk="1" hangingPunct="1"/>
            <a:r>
              <a:rPr lang="en-US" altLang="en-US" dirty="0" smtClean="0">
                <a:latin typeface="Arial" panose="020B0604020202020204" pitchFamily="34" charset="0"/>
              </a:rPr>
              <a:t>For example, following the 2006 hurricane season the Florida Legislature amended laws affecting all recreational boats, dockage and mooring rules, and insurance. Remember the “old saw” – Prior Planning Prevents Poor Performance. Preparing for tropical storms requires significant and detailed planning.</a:t>
            </a:r>
          </a:p>
          <a:p>
            <a:pPr eaLnBrk="1" hangingPunct="1"/>
            <a:r>
              <a:rPr lang="en-US" altLang="en-US" dirty="0" smtClean="0">
                <a:latin typeface="Arial" panose="020B0604020202020204" pitchFamily="34" charset="0"/>
              </a:rPr>
              <a:t>Things to consider:</a:t>
            </a:r>
          </a:p>
          <a:p>
            <a:pPr eaLnBrk="1" hangingPunct="1"/>
            <a:r>
              <a:rPr lang="en-US" altLang="en-US" dirty="0" smtClean="0">
                <a:latin typeface="Arial" panose="020B0604020202020204" pitchFamily="34" charset="0"/>
              </a:rPr>
              <a:t>	Where to go – preferably inland in protected waters such as </a:t>
            </a:r>
            <a:r>
              <a:rPr lang="en-US" altLang="en-US" dirty="0" err="1" smtClean="0">
                <a:latin typeface="Arial" panose="020B0604020202020204" pitchFamily="34" charset="0"/>
              </a:rPr>
              <a:t>ICW</a:t>
            </a:r>
            <a:r>
              <a:rPr lang="en-US" altLang="en-US" dirty="0" smtClean="0">
                <a:latin typeface="Arial" panose="020B0604020202020204" pitchFamily="34" charset="0"/>
              </a:rPr>
              <a:t>, rivers, or small bayous.</a:t>
            </a:r>
          </a:p>
          <a:p>
            <a:pPr eaLnBrk="1" hangingPunct="1"/>
            <a:r>
              <a:rPr lang="en-US" altLang="en-US" dirty="0" smtClean="0">
                <a:latin typeface="Arial" panose="020B0604020202020204" pitchFamily="34" charset="0"/>
              </a:rPr>
              <a:t>	Hauling vessel out of water – Where, cost, certifications, emergency response, suitable cradles/stands, damage that may prohibit re-launching.</a:t>
            </a:r>
          </a:p>
          <a:p>
            <a:pPr eaLnBrk="1" hangingPunct="1"/>
            <a:r>
              <a:rPr lang="en-US" altLang="en-US" dirty="0" smtClean="0">
                <a:latin typeface="Arial" panose="020B0604020202020204" pitchFamily="34" charset="0"/>
              </a:rPr>
              <a:t>	Locations for moorings – Cost, safety, can vessel be checked if necessary.</a:t>
            </a:r>
          </a:p>
          <a:p>
            <a:pPr eaLnBrk="1" hangingPunct="1"/>
            <a:r>
              <a:rPr lang="en-US" altLang="en-US" dirty="0" smtClean="0">
                <a:latin typeface="Arial" panose="020B0604020202020204" pitchFamily="34" charset="0"/>
              </a:rPr>
              <a:t>	Long distance evacuation plans should include appropriate pre-emergency transportation back to residence.</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Hurricane holes:</a:t>
            </a:r>
          </a:p>
          <a:p>
            <a:pPr eaLnBrk="1" hangingPunct="1"/>
            <a:r>
              <a:rPr lang="en-US" altLang="en-US" dirty="0" smtClean="0">
                <a:latin typeface="Arial" panose="020B0604020202020204" pitchFamily="34" charset="0"/>
              </a:rPr>
              <a:t>	Well inland and protected. Map study; then visit by water and land.</a:t>
            </a:r>
          </a:p>
          <a:p>
            <a:pPr eaLnBrk="1" hangingPunct="1"/>
            <a:r>
              <a:rPr lang="en-US" altLang="en-US" dirty="0" smtClean="0">
                <a:latin typeface="Arial" panose="020B0604020202020204" pitchFamily="34" charset="0"/>
              </a:rPr>
              <a:t>	At least one angle or bend to slow storm surge.</a:t>
            </a:r>
          </a:p>
          <a:p>
            <a:pPr eaLnBrk="1" hangingPunct="1"/>
            <a:r>
              <a:rPr lang="en-US" altLang="en-US" dirty="0" smtClean="0">
                <a:latin typeface="Arial" panose="020B0604020202020204" pitchFamily="34" charset="0"/>
              </a:rPr>
              <a:t>	Firm or sandy bottom – muck doesn’t hold anchors well.</a:t>
            </a:r>
          </a:p>
          <a:p>
            <a:pPr eaLnBrk="1" hangingPunct="1"/>
            <a:r>
              <a:rPr lang="en-US" altLang="en-US" dirty="0" smtClean="0">
                <a:latin typeface="Arial" panose="020B0604020202020204" pitchFamily="34" charset="0"/>
              </a:rPr>
              <a:t>	Easy access and room to maneuver.</a:t>
            </a:r>
          </a:p>
          <a:p>
            <a:pPr eaLnBrk="1" hangingPunct="1"/>
            <a:r>
              <a:rPr lang="en-US" altLang="en-US" dirty="0" smtClean="0">
                <a:latin typeface="Arial" panose="020B0604020202020204" pitchFamily="34" charset="0"/>
              </a:rPr>
              <a:t>	At least five to seven foot of water under your keel. More is better.</a:t>
            </a:r>
          </a:p>
          <a:p>
            <a:pPr eaLnBrk="1" hangingPunct="1"/>
            <a:r>
              <a:rPr lang="en-US" altLang="en-US" dirty="0" smtClean="0">
                <a:latin typeface="Arial" panose="020B0604020202020204" pitchFamily="34" charset="0"/>
              </a:rPr>
              <a:t>	Adequate tie-offs or mooring points.</a:t>
            </a:r>
          </a:p>
          <a:p>
            <a:pPr eaLnBrk="1" hangingPunct="1"/>
            <a:r>
              <a:rPr lang="en-US" altLang="en-US" dirty="0" smtClean="0">
                <a:latin typeface="Arial" panose="020B0604020202020204" pitchFamily="34" charset="0"/>
              </a:rPr>
              <a:t>	Swing room if storm anchored and not tied-off.</a:t>
            </a:r>
          </a:p>
          <a:p>
            <a:pPr eaLnBrk="1" hangingPunct="1"/>
            <a:r>
              <a:rPr lang="en-US" altLang="en-US" dirty="0" smtClean="0">
                <a:latin typeface="Arial" panose="020B0604020202020204" pitchFamily="34" charset="0"/>
              </a:rPr>
              <a:t>	After the storm will you be able to recover your boat.</a:t>
            </a:r>
          </a:p>
          <a:p>
            <a:pPr eaLnBrk="1" hangingPunct="1"/>
            <a:r>
              <a:rPr lang="en-US" altLang="en-US" dirty="0" smtClean="0">
                <a:latin typeface="Arial" panose="020B0604020202020204" pitchFamily="34" charset="0"/>
              </a:rPr>
              <a:t>	Remember – he who gets there first gets the best position.</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Every time you visit or use your boat you need to assess conditions for future storm related solutions. If something changes, even fuel on-board, how will it affect your storm plan. Plan for what will happen if you can not get back to your boat.</a:t>
            </a:r>
          </a:p>
          <a:p>
            <a:pPr eaLnBrk="1" hangingPunct="1"/>
            <a:r>
              <a:rPr lang="en-US" altLang="en-US" dirty="0" smtClean="0">
                <a:latin typeface="Arial" panose="020B0604020202020204" pitchFamily="34" charset="0"/>
              </a:rPr>
              <a:t>Absentee owners:</a:t>
            </a:r>
          </a:p>
          <a:p>
            <a:pPr eaLnBrk="1" hangingPunct="1"/>
            <a:r>
              <a:rPr lang="en-US" altLang="en-US" dirty="0" smtClean="0">
                <a:latin typeface="Arial" panose="020B0604020202020204" pitchFamily="34" charset="0"/>
              </a:rPr>
              <a:t>	Some one must be you agent and be responsible for your storm preparations.</a:t>
            </a:r>
          </a:p>
          <a:p>
            <a:pPr eaLnBrk="1" hangingPunct="1"/>
            <a:r>
              <a:rPr lang="en-US" altLang="en-US" dirty="0" smtClean="0">
                <a:latin typeface="Arial" panose="020B0604020202020204" pitchFamily="34" charset="0"/>
              </a:rPr>
              <a:t>	Who has the keys and authority to move and secure your boat?</a:t>
            </a:r>
          </a:p>
          <a:p>
            <a:pPr eaLnBrk="1" hangingPunct="1"/>
            <a:r>
              <a:rPr lang="en-US" altLang="en-US" dirty="0" smtClean="0">
                <a:latin typeface="Arial" panose="020B0604020202020204" pitchFamily="34" charset="0"/>
              </a:rPr>
              <a:t>	Have you prepared written instructions? Does the state require a power of attorney.</a:t>
            </a:r>
          </a:p>
          <a:p>
            <a:pPr eaLnBrk="1" hangingPunct="1"/>
            <a:r>
              <a:rPr lang="en-US" altLang="en-US" dirty="0" smtClean="0">
                <a:latin typeface="Arial" panose="020B0604020202020204" pitchFamily="34" charset="0"/>
              </a:rPr>
              <a:t>	How will you pay for required services?</a:t>
            </a:r>
          </a:p>
          <a:p>
            <a:pPr eaLnBrk="1" hangingPunct="1"/>
            <a:r>
              <a:rPr lang="en-US" altLang="en-US" dirty="0" smtClean="0">
                <a:latin typeface="Arial" panose="020B0604020202020204" pitchFamily="34" charset="0"/>
              </a:rPr>
              <a:t>	Finding a responsible party or captain may be difficult if you wait until storm season. Ask at your marina, dockyard, boat dealer. Another USPS or </a:t>
            </a:r>
            <a:r>
              <a:rPr lang="en-US" altLang="en-US" dirty="0" err="1" smtClean="0">
                <a:latin typeface="Arial" panose="020B0604020202020204" pitchFamily="34" charset="0"/>
              </a:rPr>
              <a:t>USCGA</a:t>
            </a:r>
            <a:r>
              <a:rPr lang="en-US" altLang="en-US" dirty="0" smtClean="0">
                <a:latin typeface="Arial" panose="020B0604020202020204" pitchFamily="34" charset="0"/>
              </a:rPr>
              <a:t> member may know of a competent captain. Does your captain need a USCG license?</a:t>
            </a:r>
          </a:p>
          <a:p>
            <a:pPr eaLnBrk="1" hangingPunct="1"/>
            <a:endParaRPr lang="en-US" altLang="en-US" dirty="0"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CA755E0A-FA9C-47C3-9EB3-631E1400E493}" type="slidenum">
              <a:rPr lang="en-US" altLang="en-US" sz="1300">
                <a:solidFill>
                  <a:schemeClr val="tx1"/>
                </a:solidFill>
              </a:rPr>
              <a:pPr eaLnBrk="1" hangingPunct="1"/>
              <a:t>14</a:t>
            </a:fld>
            <a:endParaRPr lang="en-US" altLang="en-US" sz="1300">
              <a:solidFill>
                <a:schemeClr val="tx1"/>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We’ll discuss insurance and legal issues later. After every storm insurance companies and state legislatures appear to “change the rules!”</a:t>
            </a:r>
          </a:p>
          <a:p>
            <a:pPr eaLnBrk="1" hangingPunct="1"/>
            <a:r>
              <a:rPr lang="en-US" altLang="en-US" dirty="0" smtClean="0">
                <a:latin typeface="Arial" panose="020B0604020202020204" pitchFamily="34" charset="0"/>
              </a:rPr>
              <a:t>For example, following the 2006 hurricane season the Florida Legislature amended laws affecting all recreational boats, dockage and mooring rules, and insurance. Remember the “old saw” – Prior Planning Prevents Poor Performance. Preparing for tropical storms requires significant and detailed planning.</a:t>
            </a:r>
          </a:p>
          <a:p>
            <a:pPr eaLnBrk="1" hangingPunct="1"/>
            <a:r>
              <a:rPr lang="en-US" altLang="en-US" dirty="0" smtClean="0">
                <a:latin typeface="Arial" panose="020B0604020202020204" pitchFamily="34" charset="0"/>
              </a:rPr>
              <a:t>Things to consider:</a:t>
            </a:r>
          </a:p>
          <a:p>
            <a:pPr eaLnBrk="1" hangingPunct="1"/>
            <a:r>
              <a:rPr lang="en-US" altLang="en-US" dirty="0" smtClean="0">
                <a:latin typeface="Arial" panose="020B0604020202020204" pitchFamily="34" charset="0"/>
              </a:rPr>
              <a:t>	Where to go – preferably inland in protected waters such as </a:t>
            </a:r>
            <a:r>
              <a:rPr lang="en-US" altLang="en-US" dirty="0" err="1" smtClean="0">
                <a:latin typeface="Arial" panose="020B0604020202020204" pitchFamily="34" charset="0"/>
              </a:rPr>
              <a:t>ICW</a:t>
            </a:r>
            <a:r>
              <a:rPr lang="en-US" altLang="en-US" dirty="0" smtClean="0">
                <a:latin typeface="Arial" panose="020B0604020202020204" pitchFamily="34" charset="0"/>
              </a:rPr>
              <a:t>, rivers, or small bayous.</a:t>
            </a:r>
          </a:p>
          <a:p>
            <a:pPr eaLnBrk="1" hangingPunct="1"/>
            <a:r>
              <a:rPr lang="en-US" altLang="en-US" dirty="0" smtClean="0">
                <a:latin typeface="Arial" panose="020B0604020202020204" pitchFamily="34" charset="0"/>
              </a:rPr>
              <a:t>	Hauling vessel out of water – Where, cost, certifications, emergency response, suitable cradles/stands, damage that may prohibit re-launching.</a:t>
            </a:r>
          </a:p>
          <a:p>
            <a:pPr eaLnBrk="1" hangingPunct="1"/>
            <a:r>
              <a:rPr lang="en-US" altLang="en-US" dirty="0" smtClean="0">
                <a:latin typeface="Arial" panose="020B0604020202020204" pitchFamily="34" charset="0"/>
              </a:rPr>
              <a:t>	Locations for moorings – Cost, safety, can vessel be checked if necessary.</a:t>
            </a:r>
          </a:p>
          <a:p>
            <a:pPr eaLnBrk="1" hangingPunct="1"/>
            <a:r>
              <a:rPr lang="en-US" altLang="en-US" dirty="0" smtClean="0">
                <a:latin typeface="Arial" panose="020B0604020202020204" pitchFamily="34" charset="0"/>
              </a:rPr>
              <a:t>	Long distance evacuation plans should include appropriate pre-emergency transportation back to residence.</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Hurricane holes:</a:t>
            </a:r>
          </a:p>
          <a:p>
            <a:pPr eaLnBrk="1" hangingPunct="1"/>
            <a:r>
              <a:rPr lang="en-US" altLang="en-US" dirty="0" smtClean="0">
                <a:latin typeface="Arial" panose="020B0604020202020204" pitchFamily="34" charset="0"/>
              </a:rPr>
              <a:t>	Well inland and protected. Map study; then visit by water and land.</a:t>
            </a:r>
          </a:p>
          <a:p>
            <a:pPr eaLnBrk="1" hangingPunct="1"/>
            <a:r>
              <a:rPr lang="en-US" altLang="en-US" dirty="0" smtClean="0">
                <a:latin typeface="Arial" panose="020B0604020202020204" pitchFamily="34" charset="0"/>
              </a:rPr>
              <a:t>	At least one angle or bend to slow storm surge.</a:t>
            </a:r>
          </a:p>
          <a:p>
            <a:pPr eaLnBrk="1" hangingPunct="1"/>
            <a:r>
              <a:rPr lang="en-US" altLang="en-US" dirty="0" smtClean="0">
                <a:latin typeface="Arial" panose="020B0604020202020204" pitchFamily="34" charset="0"/>
              </a:rPr>
              <a:t>	Firm or sandy bottom – muck doesn’t hold anchors well.</a:t>
            </a:r>
          </a:p>
          <a:p>
            <a:pPr eaLnBrk="1" hangingPunct="1"/>
            <a:r>
              <a:rPr lang="en-US" altLang="en-US" dirty="0" smtClean="0">
                <a:latin typeface="Arial" panose="020B0604020202020204" pitchFamily="34" charset="0"/>
              </a:rPr>
              <a:t>	Easy access and room to maneuver.</a:t>
            </a:r>
          </a:p>
          <a:p>
            <a:pPr eaLnBrk="1" hangingPunct="1"/>
            <a:r>
              <a:rPr lang="en-US" altLang="en-US" dirty="0" smtClean="0">
                <a:latin typeface="Arial" panose="020B0604020202020204" pitchFamily="34" charset="0"/>
              </a:rPr>
              <a:t>	At least five to seven foot of water under your keel. More is better.</a:t>
            </a:r>
          </a:p>
          <a:p>
            <a:pPr eaLnBrk="1" hangingPunct="1"/>
            <a:r>
              <a:rPr lang="en-US" altLang="en-US" dirty="0" smtClean="0">
                <a:latin typeface="Arial" panose="020B0604020202020204" pitchFamily="34" charset="0"/>
              </a:rPr>
              <a:t>	Adequate tie-offs or mooring points.</a:t>
            </a:r>
          </a:p>
          <a:p>
            <a:pPr eaLnBrk="1" hangingPunct="1"/>
            <a:r>
              <a:rPr lang="en-US" altLang="en-US" dirty="0" smtClean="0">
                <a:latin typeface="Arial" panose="020B0604020202020204" pitchFamily="34" charset="0"/>
              </a:rPr>
              <a:t>	Swing room if storm anchored and not tied-off.</a:t>
            </a:r>
          </a:p>
          <a:p>
            <a:pPr eaLnBrk="1" hangingPunct="1"/>
            <a:r>
              <a:rPr lang="en-US" altLang="en-US" dirty="0" smtClean="0">
                <a:latin typeface="Arial" panose="020B0604020202020204" pitchFamily="34" charset="0"/>
              </a:rPr>
              <a:t>	After the storm will you be able to recover your boat.</a:t>
            </a:r>
          </a:p>
          <a:p>
            <a:pPr eaLnBrk="1" hangingPunct="1"/>
            <a:r>
              <a:rPr lang="en-US" altLang="en-US" dirty="0" smtClean="0">
                <a:latin typeface="Arial" panose="020B0604020202020204" pitchFamily="34" charset="0"/>
              </a:rPr>
              <a:t>	Remember – he who gets there first gets the best position.</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Every time you visit or use your boat you need to assess conditions for future storm related solutions. If something changes, even fuel on-board, how will it affect your storm plan. Plan for what will happen if you can not get back to your boat.</a:t>
            </a:r>
          </a:p>
          <a:p>
            <a:pPr eaLnBrk="1" hangingPunct="1"/>
            <a:r>
              <a:rPr lang="en-US" altLang="en-US" dirty="0" smtClean="0">
                <a:latin typeface="Arial" panose="020B0604020202020204" pitchFamily="34" charset="0"/>
              </a:rPr>
              <a:t>Absentee owners:</a:t>
            </a:r>
          </a:p>
          <a:p>
            <a:pPr eaLnBrk="1" hangingPunct="1"/>
            <a:r>
              <a:rPr lang="en-US" altLang="en-US" dirty="0" smtClean="0">
                <a:latin typeface="Arial" panose="020B0604020202020204" pitchFamily="34" charset="0"/>
              </a:rPr>
              <a:t>	Some one must be your agent and be responsible for your storm preparations.</a:t>
            </a:r>
          </a:p>
          <a:p>
            <a:pPr eaLnBrk="1" hangingPunct="1"/>
            <a:r>
              <a:rPr lang="en-US" altLang="en-US" dirty="0" smtClean="0">
                <a:latin typeface="Arial" panose="020B0604020202020204" pitchFamily="34" charset="0"/>
              </a:rPr>
              <a:t>	Who has the keys and authority to move and secure your boat?</a:t>
            </a:r>
          </a:p>
          <a:p>
            <a:pPr eaLnBrk="1" hangingPunct="1"/>
            <a:r>
              <a:rPr lang="en-US" altLang="en-US" dirty="0" smtClean="0">
                <a:latin typeface="Arial" panose="020B0604020202020204" pitchFamily="34" charset="0"/>
              </a:rPr>
              <a:t>	Have you prepared written instructions? Does the state require a power of attorney.</a:t>
            </a:r>
          </a:p>
          <a:p>
            <a:pPr eaLnBrk="1" hangingPunct="1"/>
            <a:r>
              <a:rPr lang="en-US" altLang="en-US" dirty="0" smtClean="0">
                <a:latin typeface="Arial" panose="020B0604020202020204" pitchFamily="34" charset="0"/>
              </a:rPr>
              <a:t>	How will you pay for required services?</a:t>
            </a:r>
          </a:p>
          <a:p>
            <a:pPr eaLnBrk="1" hangingPunct="1"/>
            <a:r>
              <a:rPr lang="en-US" altLang="en-US" dirty="0" smtClean="0">
                <a:latin typeface="Arial" panose="020B0604020202020204" pitchFamily="34" charset="0"/>
              </a:rPr>
              <a:t>	Finding a responsible party or captain may be difficult if you wait until storm season. Ask at your marina, dockyard, boat dealer. Another USPS or </a:t>
            </a:r>
            <a:r>
              <a:rPr lang="en-US" altLang="en-US" dirty="0" err="1" smtClean="0">
                <a:latin typeface="Arial" panose="020B0604020202020204" pitchFamily="34" charset="0"/>
              </a:rPr>
              <a:t>USCGA</a:t>
            </a:r>
            <a:r>
              <a:rPr lang="en-US" altLang="en-US" dirty="0" smtClean="0">
                <a:latin typeface="Arial" panose="020B0604020202020204" pitchFamily="34" charset="0"/>
              </a:rPr>
              <a:t> member may know of a competent captain. Does your captain need a USCG license?</a:t>
            </a:r>
          </a:p>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949072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3D9C9DC9-FBB0-4753-809B-B3E9700DDEB1}" type="slidenum">
              <a:rPr lang="en-US" altLang="en-US" sz="1300">
                <a:solidFill>
                  <a:schemeClr val="tx1"/>
                </a:solidFill>
              </a:rPr>
              <a:pPr eaLnBrk="1" hangingPunct="1"/>
              <a:t>15</a:t>
            </a:fld>
            <a:endParaRPr lang="en-US" altLang="en-US" sz="1300">
              <a:solidFill>
                <a:schemeClr val="tx1"/>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 </a:t>
            </a:r>
            <a:r>
              <a:rPr lang="en-US" altLang="en-US" dirty="0" smtClean="0">
                <a:solidFill>
                  <a:srgbClr val="003366"/>
                </a:solidFill>
                <a:latin typeface="Arial" panose="020B0604020202020204" pitchFamily="34" charset="0"/>
              </a:rPr>
              <a:t>Storm Plan ……</a:t>
            </a:r>
            <a:r>
              <a:rPr lang="en-US" altLang="en-US" i="1" dirty="0" smtClean="0">
                <a:solidFill>
                  <a:srgbClr val="990033"/>
                </a:solidFill>
                <a:latin typeface="Arial" panose="020B0604020202020204" pitchFamily="34" charset="0"/>
              </a:rPr>
              <a:t>DO IT NOW!</a:t>
            </a:r>
          </a:p>
          <a:p>
            <a:pPr eaLnBrk="1" hangingPunct="1"/>
            <a:r>
              <a:rPr lang="en-US" altLang="en-US" dirty="0" smtClean="0">
                <a:latin typeface="Arial" panose="020B0604020202020204" pitchFamily="34" charset="0"/>
              </a:rPr>
              <a:t> To do:</a:t>
            </a:r>
          </a:p>
          <a:p>
            <a:pPr eaLnBrk="1" hangingPunct="1"/>
            <a:r>
              <a:rPr lang="en-US" altLang="en-US" dirty="0" smtClean="0">
                <a:latin typeface="Arial" panose="020B0604020202020204" pitchFamily="34" charset="0"/>
              </a:rPr>
              <a:t>	</a:t>
            </a:r>
            <a:r>
              <a:rPr lang="en-US" altLang="en-US" dirty="0" smtClean="0">
                <a:solidFill>
                  <a:srgbClr val="003366"/>
                </a:solidFill>
                <a:latin typeface="Arial" panose="020B0604020202020204" pitchFamily="34" charset="0"/>
              </a:rPr>
              <a:t>Batteries.......………charge them</a:t>
            </a:r>
          </a:p>
          <a:p>
            <a:pPr eaLnBrk="1" hangingPunct="1"/>
            <a:r>
              <a:rPr lang="en-US" altLang="en-US" dirty="0" smtClean="0">
                <a:solidFill>
                  <a:srgbClr val="003366"/>
                </a:solidFill>
                <a:latin typeface="Arial" panose="020B0604020202020204" pitchFamily="34" charset="0"/>
              </a:rPr>
              <a:t>  	Bilge.……………..…clean / clear limber holes</a:t>
            </a:r>
          </a:p>
          <a:p>
            <a:pPr eaLnBrk="1" hangingPunct="1"/>
            <a:r>
              <a:rPr lang="en-US" altLang="en-US" dirty="0" smtClean="0">
                <a:solidFill>
                  <a:srgbClr val="003366"/>
                </a:solidFill>
                <a:latin typeface="Arial" panose="020B0604020202020204" pitchFamily="34" charset="0"/>
              </a:rPr>
              <a:t>  	Bilge pumps ……….test pumps / switches</a:t>
            </a:r>
          </a:p>
          <a:p>
            <a:pPr eaLnBrk="1" hangingPunct="1"/>
            <a:r>
              <a:rPr lang="en-US" altLang="en-US" dirty="0" smtClean="0">
                <a:solidFill>
                  <a:srgbClr val="003366"/>
                </a:solidFill>
                <a:latin typeface="Arial" panose="020B0604020202020204" pitchFamily="34" charset="0"/>
              </a:rPr>
              <a:t>  	Cleats................…....bigger,  backed and reinforced</a:t>
            </a:r>
          </a:p>
          <a:p>
            <a:pPr eaLnBrk="1" hangingPunct="1"/>
            <a:r>
              <a:rPr lang="en-US" altLang="en-US" dirty="0" smtClean="0">
                <a:solidFill>
                  <a:srgbClr val="003366"/>
                </a:solidFill>
                <a:latin typeface="Arial" panose="020B0604020202020204" pitchFamily="34" charset="0"/>
              </a:rPr>
              <a:t>  	Cockpit drains.….....clear</a:t>
            </a:r>
          </a:p>
          <a:p>
            <a:pPr eaLnBrk="1" hangingPunct="1"/>
            <a:r>
              <a:rPr lang="en-US" altLang="en-US" dirty="0" smtClean="0">
                <a:solidFill>
                  <a:srgbClr val="003366"/>
                </a:solidFill>
                <a:latin typeface="Arial" panose="020B0604020202020204" pitchFamily="34" charset="0"/>
              </a:rPr>
              <a:t>  	Fuel tanks…………..fill them</a:t>
            </a:r>
          </a:p>
          <a:p>
            <a:pPr eaLnBrk="1" hangingPunct="1"/>
            <a:r>
              <a:rPr lang="en-US" altLang="en-US" dirty="0" smtClean="0">
                <a:solidFill>
                  <a:srgbClr val="003366"/>
                </a:solidFill>
                <a:latin typeface="Arial" panose="020B0604020202020204" pitchFamily="34" charset="0"/>
              </a:rPr>
              <a:t>  	Water tanks.........….empty them</a:t>
            </a:r>
          </a:p>
          <a:p>
            <a:pPr eaLnBrk="1" hangingPunct="1"/>
            <a:r>
              <a:rPr lang="en-US" altLang="en-US" dirty="0" smtClean="0">
                <a:latin typeface="Arial" panose="020B0604020202020204" pitchFamily="34" charset="0"/>
              </a:rPr>
              <a:t> Remove: </a:t>
            </a:r>
          </a:p>
          <a:p>
            <a:pPr eaLnBrk="1" hangingPunct="1"/>
            <a:r>
              <a:rPr lang="en-US" altLang="en-US" dirty="0" smtClean="0">
                <a:latin typeface="Arial" panose="020B0604020202020204" pitchFamily="34" charset="0"/>
              </a:rPr>
              <a:t>	D</a:t>
            </a:r>
            <a:r>
              <a:rPr lang="en-US" altLang="en-US" dirty="0" smtClean="0">
                <a:solidFill>
                  <a:srgbClr val="003366"/>
                </a:solidFill>
                <a:latin typeface="Arial" panose="020B0604020202020204" pitchFamily="34" charset="0"/>
              </a:rPr>
              <a:t>eck gear – anything not bolted down</a:t>
            </a:r>
          </a:p>
          <a:p>
            <a:pPr eaLnBrk="1" hangingPunct="1"/>
            <a:r>
              <a:rPr lang="en-US" altLang="en-US" dirty="0" smtClean="0">
                <a:solidFill>
                  <a:srgbClr val="003366"/>
                </a:solidFill>
                <a:latin typeface="Arial" panose="020B0604020202020204" pitchFamily="34" charset="0"/>
              </a:rPr>
              <a:t> 	Cowl ventilators</a:t>
            </a:r>
          </a:p>
          <a:p>
            <a:pPr eaLnBrk="1" hangingPunct="1"/>
            <a:r>
              <a:rPr lang="en-US" altLang="en-US" dirty="0" smtClean="0">
                <a:solidFill>
                  <a:srgbClr val="003366"/>
                </a:solidFill>
                <a:latin typeface="Arial" panose="020B0604020202020204" pitchFamily="34" charset="0"/>
              </a:rPr>
              <a:t>  	All electronics</a:t>
            </a:r>
          </a:p>
          <a:p>
            <a:pPr eaLnBrk="1" hangingPunct="1"/>
            <a:r>
              <a:rPr lang="en-US" altLang="en-US" dirty="0" smtClean="0">
                <a:solidFill>
                  <a:srgbClr val="003366"/>
                </a:solidFill>
                <a:latin typeface="Arial" panose="020B0604020202020204" pitchFamily="34" charset="0"/>
              </a:rPr>
              <a:t>  	All ships papers / log</a:t>
            </a:r>
          </a:p>
          <a:p>
            <a:pPr eaLnBrk="1" hangingPunct="1"/>
            <a:r>
              <a:rPr lang="en-US" altLang="en-US" dirty="0" smtClean="0">
                <a:solidFill>
                  <a:srgbClr val="003366"/>
                </a:solidFill>
                <a:latin typeface="Arial" panose="020B0604020202020204" pitchFamily="34" charset="0"/>
              </a:rPr>
              <a:t> 	All fuel, oil, solvents </a:t>
            </a:r>
            <a:r>
              <a:rPr lang="en-US" altLang="en-US" dirty="0" err="1" smtClean="0">
                <a:solidFill>
                  <a:srgbClr val="003366"/>
                </a:solidFill>
                <a:latin typeface="Arial" panose="020B0604020202020204" pitchFamily="34" charset="0"/>
              </a:rPr>
              <a:t>etc</a:t>
            </a:r>
            <a:r>
              <a:rPr lang="en-US" altLang="en-US" dirty="0" smtClean="0">
                <a:solidFill>
                  <a:srgbClr val="003366"/>
                </a:solidFill>
                <a:latin typeface="Arial" panose="020B0604020202020204" pitchFamily="34" charset="0"/>
              </a:rPr>
              <a:t>, not in permanent tanks</a:t>
            </a:r>
          </a:p>
          <a:p>
            <a:pPr eaLnBrk="1" hangingPunct="1"/>
            <a:r>
              <a:rPr lang="en-US" altLang="en-US" dirty="0" smtClean="0">
                <a:solidFill>
                  <a:srgbClr val="003366"/>
                </a:solidFill>
                <a:latin typeface="Arial" panose="020B0604020202020204" pitchFamily="34" charset="0"/>
              </a:rPr>
              <a:t>  	All personal property</a:t>
            </a:r>
          </a:p>
          <a:p>
            <a:pPr eaLnBrk="1" hangingPunct="1"/>
            <a:r>
              <a:rPr lang="en-US" altLang="en-US" dirty="0" smtClean="0">
                <a:solidFill>
                  <a:srgbClr val="003366"/>
                </a:solidFill>
                <a:latin typeface="Arial" panose="020B0604020202020204" pitchFamily="34" charset="0"/>
              </a:rPr>
              <a:t> 	Cabin gear – anything that can be stored in a dryer/safer place</a:t>
            </a:r>
            <a:endParaRPr lang="en-US" altLang="en-US" i="1" dirty="0" smtClean="0">
              <a:solidFill>
                <a:srgbClr val="990033"/>
              </a:solidFill>
              <a:latin typeface="Arial" panose="020B0604020202020204" pitchFamily="34" charset="0"/>
            </a:endParaRPr>
          </a:p>
          <a:p>
            <a:pPr eaLnBrk="1" hangingPunct="1"/>
            <a:endParaRPr lang="en-US" altLang="en-US" dirty="0" smtClean="0">
              <a:solidFill>
                <a:srgbClr val="003366"/>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3D9C9DC9-FBB0-4753-809B-B3E9700DDEB1}" type="slidenum">
              <a:rPr lang="en-US" altLang="en-US" sz="1300">
                <a:solidFill>
                  <a:schemeClr val="tx1"/>
                </a:solidFill>
              </a:rPr>
              <a:pPr eaLnBrk="1" hangingPunct="1"/>
              <a:t>16</a:t>
            </a:fld>
            <a:endParaRPr lang="en-US" altLang="en-US" sz="1300">
              <a:solidFill>
                <a:schemeClr val="tx1"/>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 </a:t>
            </a:r>
            <a:r>
              <a:rPr lang="en-US" altLang="en-US" dirty="0" smtClean="0">
                <a:solidFill>
                  <a:srgbClr val="003366"/>
                </a:solidFill>
                <a:latin typeface="Arial" panose="020B0604020202020204" pitchFamily="34" charset="0"/>
              </a:rPr>
              <a:t>Storm Plan ……</a:t>
            </a:r>
            <a:r>
              <a:rPr lang="en-US" altLang="en-US" i="1" dirty="0" smtClean="0">
                <a:solidFill>
                  <a:srgbClr val="990033"/>
                </a:solidFill>
                <a:latin typeface="Arial" panose="020B0604020202020204" pitchFamily="34" charset="0"/>
              </a:rPr>
              <a:t>DO IT NOW!</a:t>
            </a:r>
          </a:p>
          <a:p>
            <a:pPr eaLnBrk="1" hangingPunct="1"/>
            <a:r>
              <a:rPr lang="en-US" altLang="en-US" dirty="0" smtClean="0">
                <a:latin typeface="Arial" panose="020B0604020202020204" pitchFamily="34" charset="0"/>
              </a:rPr>
              <a:t> To do:</a:t>
            </a:r>
          </a:p>
          <a:p>
            <a:pPr eaLnBrk="1" hangingPunct="1"/>
            <a:r>
              <a:rPr lang="en-US" altLang="en-US" dirty="0" smtClean="0">
                <a:latin typeface="Arial" panose="020B0604020202020204" pitchFamily="34" charset="0"/>
              </a:rPr>
              <a:t>	</a:t>
            </a:r>
            <a:r>
              <a:rPr lang="en-US" altLang="en-US" dirty="0" smtClean="0">
                <a:solidFill>
                  <a:srgbClr val="003366"/>
                </a:solidFill>
                <a:latin typeface="Arial" panose="020B0604020202020204" pitchFamily="34" charset="0"/>
              </a:rPr>
              <a:t>Batteries.......………charge them</a:t>
            </a:r>
          </a:p>
          <a:p>
            <a:pPr eaLnBrk="1" hangingPunct="1"/>
            <a:r>
              <a:rPr lang="en-US" altLang="en-US" dirty="0" smtClean="0">
                <a:solidFill>
                  <a:srgbClr val="003366"/>
                </a:solidFill>
                <a:latin typeface="Arial" panose="020B0604020202020204" pitchFamily="34" charset="0"/>
              </a:rPr>
              <a:t>  	Bilge.……………..…clean / clear limber holes</a:t>
            </a:r>
          </a:p>
          <a:p>
            <a:pPr eaLnBrk="1" hangingPunct="1"/>
            <a:r>
              <a:rPr lang="en-US" altLang="en-US" dirty="0" smtClean="0">
                <a:solidFill>
                  <a:srgbClr val="003366"/>
                </a:solidFill>
                <a:latin typeface="Arial" panose="020B0604020202020204" pitchFamily="34" charset="0"/>
              </a:rPr>
              <a:t>  	Bilge pumps ……….test pumps / switches</a:t>
            </a:r>
          </a:p>
          <a:p>
            <a:pPr eaLnBrk="1" hangingPunct="1"/>
            <a:r>
              <a:rPr lang="en-US" altLang="en-US" dirty="0" smtClean="0">
                <a:solidFill>
                  <a:srgbClr val="003366"/>
                </a:solidFill>
                <a:latin typeface="Arial" panose="020B0604020202020204" pitchFamily="34" charset="0"/>
              </a:rPr>
              <a:t>  	Cleats................…....bigger,  backed and reinforced</a:t>
            </a:r>
          </a:p>
          <a:p>
            <a:pPr eaLnBrk="1" hangingPunct="1"/>
            <a:r>
              <a:rPr lang="en-US" altLang="en-US" dirty="0" smtClean="0">
                <a:solidFill>
                  <a:srgbClr val="003366"/>
                </a:solidFill>
                <a:latin typeface="Arial" panose="020B0604020202020204" pitchFamily="34" charset="0"/>
              </a:rPr>
              <a:t>  	Cockpit drains.….....clear</a:t>
            </a:r>
          </a:p>
          <a:p>
            <a:pPr eaLnBrk="1" hangingPunct="1"/>
            <a:r>
              <a:rPr lang="en-US" altLang="en-US" dirty="0" smtClean="0">
                <a:solidFill>
                  <a:srgbClr val="003366"/>
                </a:solidFill>
                <a:latin typeface="Arial" panose="020B0604020202020204" pitchFamily="34" charset="0"/>
              </a:rPr>
              <a:t>  	Fuel tanks…………..fill them</a:t>
            </a:r>
          </a:p>
          <a:p>
            <a:pPr eaLnBrk="1" hangingPunct="1"/>
            <a:r>
              <a:rPr lang="en-US" altLang="en-US" dirty="0" smtClean="0">
                <a:solidFill>
                  <a:srgbClr val="003366"/>
                </a:solidFill>
                <a:latin typeface="Arial" panose="020B0604020202020204" pitchFamily="34" charset="0"/>
              </a:rPr>
              <a:t>  	Water tanks.........….empty them</a:t>
            </a:r>
          </a:p>
          <a:p>
            <a:pPr eaLnBrk="1" hangingPunct="1"/>
            <a:r>
              <a:rPr lang="en-US" altLang="en-US" dirty="0" smtClean="0">
                <a:latin typeface="Arial" panose="020B0604020202020204" pitchFamily="34" charset="0"/>
              </a:rPr>
              <a:t> Remove: </a:t>
            </a:r>
          </a:p>
          <a:p>
            <a:pPr eaLnBrk="1" hangingPunct="1"/>
            <a:r>
              <a:rPr lang="en-US" altLang="en-US" dirty="0" smtClean="0">
                <a:latin typeface="Arial" panose="020B0604020202020204" pitchFamily="34" charset="0"/>
              </a:rPr>
              <a:t>	D</a:t>
            </a:r>
            <a:r>
              <a:rPr lang="en-US" altLang="en-US" dirty="0" smtClean="0">
                <a:solidFill>
                  <a:srgbClr val="003366"/>
                </a:solidFill>
                <a:latin typeface="Arial" panose="020B0604020202020204" pitchFamily="34" charset="0"/>
              </a:rPr>
              <a:t>eck gear – anything not bolted down</a:t>
            </a:r>
          </a:p>
          <a:p>
            <a:pPr eaLnBrk="1" hangingPunct="1"/>
            <a:r>
              <a:rPr lang="en-US" altLang="en-US" dirty="0" smtClean="0">
                <a:solidFill>
                  <a:srgbClr val="003366"/>
                </a:solidFill>
                <a:latin typeface="Arial" panose="020B0604020202020204" pitchFamily="34" charset="0"/>
              </a:rPr>
              <a:t> 	Cowl ventilators</a:t>
            </a:r>
          </a:p>
          <a:p>
            <a:pPr eaLnBrk="1" hangingPunct="1"/>
            <a:r>
              <a:rPr lang="en-US" altLang="en-US" dirty="0" smtClean="0">
                <a:solidFill>
                  <a:srgbClr val="003366"/>
                </a:solidFill>
                <a:latin typeface="Arial" panose="020B0604020202020204" pitchFamily="34" charset="0"/>
              </a:rPr>
              <a:t>  	All electronics</a:t>
            </a:r>
          </a:p>
          <a:p>
            <a:pPr eaLnBrk="1" hangingPunct="1"/>
            <a:r>
              <a:rPr lang="en-US" altLang="en-US" dirty="0" smtClean="0">
                <a:solidFill>
                  <a:srgbClr val="003366"/>
                </a:solidFill>
                <a:latin typeface="Arial" panose="020B0604020202020204" pitchFamily="34" charset="0"/>
              </a:rPr>
              <a:t>  	All ships papers / log</a:t>
            </a:r>
          </a:p>
          <a:p>
            <a:pPr eaLnBrk="1" hangingPunct="1"/>
            <a:r>
              <a:rPr lang="en-US" altLang="en-US" dirty="0" smtClean="0">
                <a:solidFill>
                  <a:srgbClr val="003366"/>
                </a:solidFill>
                <a:latin typeface="Arial" panose="020B0604020202020204" pitchFamily="34" charset="0"/>
              </a:rPr>
              <a:t> 	All fuel, oil, solvents </a:t>
            </a:r>
            <a:r>
              <a:rPr lang="en-US" altLang="en-US" dirty="0" err="1" smtClean="0">
                <a:solidFill>
                  <a:srgbClr val="003366"/>
                </a:solidFill>
                <a:latin typeface="Arial" panose="020B0604020202020204" pitchFamily="34" charset="0"/>
              </a:rPr>
              <a:t>etc</a:t>
            </a:r>
            <a:r>
              <a:rPr lang="en-US" altLang="en-US" dirty="0" smtClean="0">
                <a:solidFill>
                  <a:srgbClr val="003366"/>
                </a:solidFill>
                <a:latin typeface="Arial" panose="020B0604020202020204" pitchFamily="34" charset="0"/>
              </a:rPr>
              <a:t>, not in permanent tanks</a:t>
            </a:r>
          </a:p>
          <a:p>
            <a:pPr eaLnBrk="1" hangingPunct="1"/>
            <a:r>
              <a:rPr lang="en-US" altLang="en-US" dirty="0" smtClean="0">
                <a:solidFill>
                  <a:srgbClr val="003366"/>
                </a:solidFill>
                <a:latin typeface="Arial" panose="020B0604020202020204" pitchFamily="34" charset="0"/>
              </a:rPr>
              <a:t>  	All personal property</a:t>
            </a:r>
          </a:p>
          <a:p>
            <a:pPr eaLnBrk="1" hangingPunct="1"/>
            <a:r>
              <a:rPr lang="en-US" altLang="en-US" dirty="0" smtClean="0">
                <a:solidFill>
                  <a:srgbClr val="003366"/>
                </a:solidFill>
                <a:latin typeface="Arial" panose="020B0604020202020204" pitchFamily="34" charset="0"/>
              </a:rPr>
              <a:t> 	Cabin gear – anything that can be stored in a dryer/safer place</a:t>
            </a:r>
            <a:endParaRPr lang="en-US" altLang="en-US" i="1" dirty="0" smtClean="0">
              <a:solidFill>
                <a:srgbClr val="990033"/>
              </a:solidFill>
              <a:latin typeface="Arial" panose="020B0604020202020204" pitchFamily="34" charset="0"/>
            </a:endParaRPr>
          </a:p>
          <a:p>
            <a:pPr eaLnBrk="1" hangingPunct="1"/>
            <a:endParaRPr lang="en-US" altLang="en-US" dirty="0" smtClean="0">
              <a:solidFill>
                <a:srgbClr val="003366"/>
              </a:solidFill>
              <a:latin typeface="Arial" panose="020B0604020202020204" pitchFamily="34" charset="0"/>
            </a:endParaRPr>
          </a:p>
        </p:txBody>
      </p:sp>
    </p:spTree>
    <p:extLst>
      <p:ext uri="{BB962C8B-B14F-4D97-AF65-F5344CB8AC3E}">
        <p14:creationId xmlns:p14="http://schemas.microsoft.com/office/powerpoint/2010/main" val="2001318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3D9C9DC9-FBB0-4753-809B-B3E9700DDEB1}" type="slidenum">
              <a:rPr lang="en-US" altLang="en-US" sz="1300">
                <a:solidFill>
                  <a:schemeClr val="tx1"/>
                </a:solidFill>
              </a:rPr>
              <a:pPr eaLnBrk="1" hangingPunct="1"/>
              <a:t>17</a:t>
            </a:fld>
            <a:endParaRPr lang="en-US" altLang="en-US" sz="1300">
              <a:solidFill>
                <a:schemeClr val="tx1"/>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 </a:t>
            </a:r>
            <a:r>
              <a:rPr lang="en-US" altLang="en-US" dirty="0" smtClean="0">
                <a:solidFill>
                  <a:srgbClr val="003366"/>
                </a:solidFill>
                <a:latin typeface="Arial" panose="020B0604020202020204" pitchFamily="34" charset="0"/>
              </a:rPr>
              <a:t>Storm Plan ……</a:t>
            </a:r>
            <a:r>
              <a:rPr lang="en-US" altLang="en-US" i="1" dirty="0" smtClean="0">
                <a:solidFill>
                  <a:srgbClr val="990033"/>
                </a:solidFill>
                <a:latin typeface="Arial" panose="020B0604020202020204" pitchFamily="34" charset="0"/>
              </a:rPr>
              <a:t>DO IT NOW!</a:t>
            </a:r>
          </a:p>
          <a:p>
            <a:pPr eaLnBrk="1" hangingPunct="1"/>
            <a:r>
              <a:rPr lang="en-US" altLang="en-US" dirty="0" smtClean="0">
                <a:latin typeface="Arial" panose="020B0604020202020204" pitchFamily="34" charset="0"/>
              </a:rPr>
              <a:t> To do:</a:t>
            </a:r>
          </a:p>
          <a:p>
            <a:pPr eaLnBrk="1" hangingPunct="1"/>
            <a:r>
              <a:rPr lang="en-US" altLang="en-US" dirty="0" smtClean="0">
                <a:latin typeface="Arial" panose="020B0604020202020204" pitchFamily="34" charset="0"/>
              </a:rPr>
              <a:t>	</a:t>
            </a:r>
            <a:r>
              <a:rPr lang="en-US" altLang="en-US" dirty="0" smtClean="0">
                <a:solidFill>
                  <a:srgbClr val="003366"/>
                </a:solidFill>
                <a:latin typeface="Arial" panose="020B0604020202020204" pitchFamily="34" charset="0"/>
              </a:rPr>
              <a:t>Batteries.......………charge them</a:t>
            </a:r>
          </a:p>
          <a:p>
            <a:pPr eaLnBrk="1" hangingPunct="1"/>
            <a:r>
              <a:rPr lang="en-US" altLang="en-US" dirty="0" smtClean="0">
                <a:solidFill>
                  <a:srgbClr val="003366"/>
                </a:solidFill>
                <a:latin typeface="Arial" panose="020B0604020202020204" pitchFamily="34" charset="0"/>
              </a:rPr>
              <a:t>  	Bilge.……………..…clean / clear limber holes</a:t>
            </a:r>
          </a:p>
          <a:p>
            <a:pPr eaLnBrk="1" hangingPunct="1"/>
            <a:r>
              <a:rPr lang="en-US" altLang="en-US" dirty="0" smtClean="0">
                <a:solidFill>
                  <a:srgbClr val="003366"/>
                </a:solidFill>
                <a:latin typeface="Arial" panose="020B0604020202020204" pitchFamily="34" charset="0"/>
              </a:rPr>
              <a:t>  	Bilge pumps ……….test pumps / switches</a:t>
            </a:r>
          </a:p>
          <a:p>
            <a:pPr eaLnBrk="1" hangingPunct="1"/>
            <a:r>
              <a:rPr lang="en-US" altLang="en-US" dirty="0" smtClean="0">
                <a:solidFill>
                  <a:srgbClr val="003366"/>
                </a:solidFill>
                <a:latin typeface="Arial" panose="020B0604020202020204" pitchFamily="34" charset="0"/>
              </a:rPr>
              <a:t>  	Cleats................…....bigger,  backed and reinforced</a:t>
            </a:r>
          </a:p>
          <a:p>
            <a:pPr eaLnBrk="1" hangingPunct="1"/>
            <a:r>
              <a:rPr lang="en-US" altLang="en-US" dirty="0" smtClean="0">
                <a:solidFill>
                  <a:srgbClr val="003366"/>
                </a:solidFill>
                <a:latin typeface="Arial" panose="020B0604020202020204" pitchFamily="34" charset="0"/>
              </a:rPr>
              <a:t>  	Cockpit drains.….....clear</a:t>
            </a:r>
          </a:p>
          <a:p>
            <a:pPr eaLnBrk="1" hangingPunct="1"/>
            <a:r>
              <a:rPr lang="en-US" altLang="en-US" dirty="0" smtClean="0">
                <a:solidFill>
                  <a:srgbClr val="003366"/>
                </a:solidFill>
                <a:latin typeface="Arial" panose="020B0604020202020204" pitchFamily="34" charset="0"/>
              </a:rPr>
              <a:t>  	Fuel tanks…………..fill them</a:t>
            </a:r>
          </a:p>
          <a:p>
            <a:pPr eaLnBrk="1" hangingPunct="1"/>
            <a:r>
              <a:rPr lang="en-US" altLang="en-US" dirty="0" smtClean="0">
                <a:solidFill>
                  <a:srgbClr val="003366"/>
                </a:solidFill>
                <a:latin typeface="Arial" panose="020B0604020202020204" pitchFamily="34" charset="0"/>
              </a:rPr>
              <a:t>  	Water tanks.........….empty them</a:t>
            </a:r>
          </a:p>
          <a:p>
            <a:pPr eaLnBrk="1" hangingPunct="1"/>
            <a:r>
              <a:rPr lang="en-US" altLang="en-US" dirty="0" smtClean="0">
                <a:latin typeface="Arial" panose="020B0604020202020204" pitchFamily="34" charset="0"/>
              </a:rPr>
              <a:t> Remove: </a:t>
            </a:r>
          </a:p>
          <a:p>
            <a:pPr eaLnBrk="1" hangingPunct="1"/>
            <a:r>
              <a:rPr lang="en-US" altLang="en-US" dirty="0" smtClean="0">
                <a:latin typeface="Arial" panose="020B0604020202020204" pitchFamily="34" charset="0"/>
              </a:rPr>
              <a:t>	D</a:t>
            </a:r>
            <a:r>
              <a:rPr lang="en-US" altLang="en-US" dirty="0" smtClean="0">
                <a:solidFill>
                  <a:srgbClr val="003366"/>
                </a:solidFill>
                <a:latin typeface="Arial" panose="020B0604020202020204" pitchFamily="34" charset="0"/>
              </a:rPr>
              <a:t>eck gear – anything not bolted down</a:t>
            </a:r>
          </a:p>
          <a:p>
            <a:pPr eaLnBrk="1" hangingPunct="1"/>
            <a:r>
              <a:rPr lang="en-US" altLang="en-US" dirty="0" smtClean="0">
                <a:solidFill>
                  <a:srgbClr val="003366"/>
                </a:solidFill>
                <a:latin typeface="Arial" panose="020B0604020202020204" pitchFamily="34" charset="0"/>
              </a:rPr>
              <a:t> 	Cowl ventilators</a:t>
            </a:r>
          </a:p>
          <a:p>
            <a:pPr eaLnBrk="1" hangingPunct="1"/>
            <a:r>
              <a:rPr lang="en-US" altLang="en-US" dirty="0" smtClean="0">
                <a:solidFill>
                  <a:srgbClr val="003366"/>
                </a:solidFill>
                <a:latin typeface="Arial" panose="020B0604020202020204" pitchFamily="34" charset="0"/>
              </a:rPr>
              <a:t>  	All electronics</a:t>
            </a:r>
          </a:p>
          <a:p>
            <a:pPr eaLnBrk="1" hangingPunct="1"/>
            <a:r>
              <a:rPr lang="en-US" altLang="en-US" dirty="0" smtClean="0">
                <a:solidFill>
                  <a:srgbClr val="003366"/>
                </a:solidFill>
                <a:latin typeface="Arial" panose="020B0604020202020204" pitchFamily="34" charset="0"/>
              </a:rPr>
              <a:t>  	All ships papers / log</a:t>
            </a:r>
          </a:p>
          <a:p>
            <a:pPr eaLnBrk="1" hangingPunct="1"/>
            <a:r>
              <a:rPr lang="en-US" altLang="en-US" dirty="0" smtClean="0">
                <a:solidFill>
                  <a:srgbClr val="003366"/>
                </a:solidFill>
                <a:latin typeface="Arial" panose="020B0604020202020204" pitchFamily="34" charset="0"/>
              </a:rPr>
              <a:t> 	All fuel, oil, solvents </a:t>
            </a:r>
            <a:r>
              <a:rPr lang="en-US" altLang="en-US" dirty="0" err="1" smtClean="0">
                <a:solidFill>
                  <a:srgbClr val="003366"/>
                </a:solidFill>
                <a:latin typeface="Arial" panose="020B0604020202020204" pitchFamily="34" charset="0"/>
              </a:rPr>
              <a:t>etc</a:t>
            </a:r>
            <a:r>
              <a:rPr lang="en-US" altLang="en-US" dirty="0" smtClean="0">
                <a:solidFill>
                  <a:srgbClr val="003366"/>
                </a:solidFill>
                <a:latin typeface="Arial" panose="020B0604020202020204" pitchFamily="34" charset="0"/>
              </a:rPr>
              <a:t>, not in permanent tanks</a:t>
            </a:r>
          </a:p>
          <a:p>
            <a:pPr eaLnBrk="1" hangingPunct="1"/>
            <a:r>
              <a:rPr lang="en-US" altLang="en-US" dirty="0" smtClean="0">
                <a:solidFill>
                  <a:srgbClr val="003366"/>
                </a:solidFill>
                <a:latin typeface="Arial" panose="020B0604020202020204" pitchFamily="34" charset="0"/>
              </a:rPr>
              <a:t>  	All personal property</a:t>
            </a:r>
          </a:p>
          <a:p>
            <a:pPr eaLnBrk="1" hangingPunct="1"/>
            <a:r>
              <a:rPr lang="en-US" altLang="en-US" dirty="0" smtClean="0">
                <a:solidFill>
                  <a:srgbClr val="003366"/>
                </a:solidFill>
                <a:latin typeface="Arial" panose="020B0604020202020204" pitchFamily="34" charset="0"/>
              </a:rPr>
              <a:t> 	Cabin gear – anything that can be stored in a dryer/safer place</a:t>
            </a:r>
            <a:endParaRPr lang="en-US" altLang="en-US" i="1" dirty="0" smtClean="0">
              <a:solidFill>
                <a:srgbClr val="990033"/>
              </a:solidFill>
              <a:latin typeface="Arial" panose="020B0604020202020204" pitchFamily="34" charset="0"/>
            </a:endParaRPr>
          </a:p>
          <a:p>
            <a:pPr eaLnBrk="1" hangingPunct="1"/>
            <a:endParaRPr lang="en-US" altLang="en-US" dirty="0" smtClean="0">
              <a:solidFill>
                <a:srgbClr val="003366"/>
              </a:solidFill>
              <a:latin typeface="Arial" panose="020B0604020202020204" pitchFamily="34" charset="0"/>
            </a:endParaRPr>
          </a:p>
        </p:txBody>
      </p:sp>
    </p:spTree>
    <p:extLst>
      <p:ext uri="{BB962C8B-B14F-4D97-AF65-F5344CB8AC3E}">
        <p14:creationId xmlns:p14="http://schemas.microsoft.com/office/powerpoint/2010/main" val="333443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6CE07D42-B571-4922-9E9B-E29CD7EC271B}" type="slidenum">
              <a:rPr lang="en-US" altLang="en-US" sz="1300">
                <a:solidFill>
                  <a:schemeClr val="tx1"/>
                </a:solidFill>
              </a:rPr>
              <a:pPr eaLnBrk="1" hangingPunct="1"/>
              <a:t>18</a:t>
            </a:fld>
            <a:endParaRPr lang="en-US" altLang="en-US" sz="1300">
              <a:solidFill>
                <a:schemeClr val="tx1"/>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As a recreational boater you need to be aware to the potential actions needed to prepare for a storm event. </a:t>
            </a:r>
          </a:p>
          <a:p>
            <a:pPr eaLnBrk="1" hangingPunct="1"/>
            <a:r>
              <a:rPr lang="en-US" altLang="en-US" dirty="0" smtClean="0">
                <a:solidFill>
                  <a:srgbClr val="003366"/>
                </a:solidFill>
                <a:latin typeface="Arial" panose="020B0604020202020204" pitchFamily="34" charset="0"/>
              </a:rPr>
              <a:t>	Duct tape …………. seal everything</a:t>
            </a:r>
          </a:p>
          <a:p>
            <a:pPr eaLnBrk="1" hangingPunct="1"/>
            <a:r>
              <a:rPr lang="en-US" altLang="en-US" dirty="0" smtClean="0">
                <a:solidFill>
                  <a:srgbClr val="003366"/>
                </a:solidFill>
                <a:latin typeface="Arial" panose="020B0604020202020204" pitchFamily="34" charset="0"/>
              </a:rPr>
              <a:t>  	Plugs ……………… for exhaust outlets</a:t>
            </a:r>
          </a:p>
          <a:p>
            <a:pPr eaLnBrk="1" hangingPunct="1"/>
            <a:r>
              <a:rPr lang="en-US" altLang="en-US" dirty="0" smtClean="0">
                <a:solidFill>
                  <a:srgbClr val="003366"/>
                </a:solidFill>
                <a:latin typeface="Arial" panose="020B0604020202020204" pitchFamily="34" charset="0"/>
              </a:rPr>
              <a:t> 	Chafing Gear …….. anywhere your lines touch anything</a:t>
            </a:r>
          </a:p>
          <a:p>
            <a:pPr eaLnBrk="1" hangingPunct="1"/>
            <a:r>
              <a:rPr lang="en-US" altLang="en-US" dirty="0" smtClean="0">
                <a:solidFill>
                  <a:srgbClr val="003366"/>
                </a:solidFill>
                <a:latin typeface="Arial" panose="020B0604020202020204" pitchFamily="34" charset="0"/>
              </a:rPr>
              <a:t> 	Heavy Lines ……… double all lines</a:t>
            </a:r>
          </a:p>
          <a:p>
            <a:pPr eaLnBrk="1" hangingPunct="1"/>
            <a:r>
              <a:rPr lang="en-US" altLang="en-US" dirty="0" smtClean="0">
                <a:solidFill>
                  <a:srgbClr val="003366"/>
                </a:solidFill>
                <a:latin typeface="Arial" panose="020B0604020202020204" pitchFamily="34" charset="0"/>
              </a:rPr>
              <a:t>  	Fenders …………… tires / fender boards</a:t>
            </a:r>
          </a:p>
          <a:p>
            <a:pPr eaLnBrk="1" hangingPunct="1"/>
            <a:r>
              <a:rPr lang="en-US" altLang="en-US" dirty="0" smtClean="0">
                <a:solidFill>
                  <a:srgbClr val="003366"/>
                </a:solidFill>
                <a:latin typeface="Arial" panose="020B0604020202020204" pitchFamily="34" charset="0"/>
              </a:rPr>
              <a:t>  	Ground Tackle / Anchor / Chain …. 2 (minimum)</a:t>
            </a:r>
          </a:p>
          <a:p>
            <a:pPr eaLnBrk="1" hangingPunct="1"/>
            <a:r>
              <a:rPr lang="en-US" altLang="en-US" dirty="0" smtClean="0">
                <a:latin typeface="Arial" panose="020B0604020202020204" pitchFamily="34" charset="0"/>
              </a:rPr>
              <a:t>	Take a weather course – knowledge may save your life, property and boat.</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You also need to know what not to do! </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 Remember, trying to sail or move your boat is also a dangerous option if you are trying to outrun a storm.</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Ask your insurance company for their recommendations!</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Check online sources and the references with this seminar.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6CE07D42-B571-4922-9E9B-E29CD7EC271B}" type="slidenum">
              <a:rPr lang="en-US" altLang="en-US" sz="1300">
                <a:solidFill>
                  <a:schemeClr val="tx1"/>
                </a:solidFill>
              </a:rPr>
              <a:pPr eaLnBrk="1" hangingPunct="1"/>
              <a:t>19</a:t>
            </a:fld>
            <a:endParaRPr lang="en-US" altLang="en-US" sz="1300">
              <a:solidFill>
                <a:schemeClr val="tx1"/>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As a recreational boater you need to be aware to the potential actions needed to prepare for a storm event. </a:t>
            </a:r>
          </a:p>
          <a:p>
            <a:pPr eaLnBrk="1" hangingPunct="1"/>
            <a:r>
              <a:rPr lang="en-US" altLang="en-US" dirty="0" smtClean="0">
                <a:solidFill>
                  <a:srgbClr val="003366"/>
                </a:solidFill>
                <a:latin typeface="Arial" panose="020B0604020202020204" pitchFamily="34" charset="0"/>
              </a:rPr>
              <a:t>	Duct tape …………. seal everything</a:t>
            </a:r>
          </a:p>
          <a:p>
            <a:pPr eaLnBrk="1" hangingPunct="1"/>
            <a:r>
              <a:rPr lang="en-US" altLang="en-US" dirty="0" smtClean="0">
                <a:solidFill>
                  <a:srgbClr val="003366"/>
                </a:solidFill>
                <a:latin typeface="Arial" panose="020B0604020202020204" pitchFamily="34" charset="0"/>
              </a:rPr>
              <a:t>  	Plugs ……………… for exhaust outlets</a:t>
            </a:r>
          </a:p>
          <a:p>
            <a:pPr eaLnBrk="1" hangingPunct="1"/>
            <a:r>
              <a:rPr lang="en-US" altLang="en-US" dirty="0" smtClean="0">
                <a:solidFill>
                  <a:srgbClr val="003366"/>
                </a:solidFill>
                <a:latin typeface="Arial" panose="020B0604020202020204" pitchFamily="34" charset="0"/>
              </a:rPr>
              <a:t> 	Chafing Gear …….. anywhere your lines touch anything</a:t>
            </a:r>
          </a:p>
          <a:p>
            <a:pPr eaLnBrk="1" hangingPunct="1"/>
            <a:r>
              <a:rPr lang="en-US" altLang="en-US" dirty="0" smtClean="0">
                <a:solidFill>
                  <a:srgbClr val="003366"/>
                </a:solidFill>
                <a:latin typeface="Arial" panose="020B0604020202020204" pitchFamily="34" charset="0"/>
              </a:rPr>
              <a:t> 	Heavy Lines ……… double all lines</a:t>
            </a:r>
          </a:p>
          <a:p>
            <a:pPr eaLnBrk="1" hangingPunct="1"/>
            <a:r>
              <a:rPr lang="en-US" altLang="en-US" dirty="0" smtClean="0">
                <a:solidFill>
                  <a:srgbClr val="003366"/>
                </a:solidFill>
                <a:latin typeface="Arial" panose="020B0604020202020204" pitchFamily="34" charset="0"/>
              </a:rPr>
              <a:t>  	Fenders …………… tires / fender boards</a:t>
            </a:r>
          </a:p>
          <a:p>
            <a:pPr eaLnBrk="1" hangingPunct="1"/>
            <a:r>
              <a:rPr lang="en-US" altLang="en-US" dirty="0" smtClean="0">
                <a:solidFill>
                  <a:srgbClr val="003366"/>
                </a:solidFill>
                <a:latin typeface="Arial" panose="020B0604020202020204" pitchFamily="34" charset="0"/>
              </a:rPr>
              <a:t>  	Ground Tackle / Anchor / Chain …. 2 (minimum)</a:t>
            </a:r>
          </a:p>
          <a:p>
            <a:pPr eaLnBrk="1" hangingPunct="1"/>
            <a:r>
              <a:rPr lang="en-US" altLang="en-US" dirty="0" smtClean="0">
                <a:latin typeface="Arial" panose="020B0604020202020204" pitchFamily="34" charset="0"/>
              </a:rPr>
              <a:t>	Take a weather course – knowledge may save your life, property and boat.</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You also need to know what not to do! </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 Remember, trying to sail or move your boat is also a dangerous option if you are trying to outrun a storm.</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Ask your insurance company for their recommendations!</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Check online sources and the references with this seminar.</a:t>
            </a:r>
          </a:p>
        </p:txBody>
      </p:sp>
    </p:spTree>
    <p:extLst>
      <p:ext uri="{BB962C8B-B14F-4D97-AF65-F5344CB8AC3E}">
        <p14:creationId xmlns:p14="http://schemas.microsoft.com/office/powerpoint/2010/main" val="3550658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B26440CA-1A79-4C43-BA8F-E9E58CCBD6EC}" type="slidenum">
              <a:rPr lang="en-US" altLang="en-US" sz="1300">
                <a:solidFill>
                  <a:schemeClr val="tx1"/>
                </a:solidFill>
              </a:rPr>
              <a:pPr eaLnBrk="1" hangingPunct="1"/>
              <a:t>20</a:t>
            </a:fld>
            <a:endParaRPr lang="en-US" altLang="en-US" sz="1300">
              <a:solidFill>
                <a:schemeClr val="tx1"/>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Plan ahead! Most local boaters know where the best hurricane holes are located and the smart ones act early. </a:t>
            </a:r>
          </a:p>
          <a:p>
            <a:pPr eaLnBrk="1" hangingPunct="1"/>
            <a:r>
              <a:rPr lang="en-US" altLang="en-US" dirty="0" smtClean="0">
                <a:latin typeface="Arial" panose="020B0604020202020204" pitchFamily="34" charset="0"/>
              </a:rPr>
              <a:t>Possible preparation partners:</a:t>
            </a:r>
          </a:p>
          <a:p>
            <a:pPr eaLnBrk="1" hangingPunct="1"/>
            <a:r>
              <a:rPr lang="en-US" altLang="en-US" dirty="0" smtClean="0">
                <a:latin typeface="Arial" panose="020B0604020202020204" pitchFamily="34" charset="0"/>
              </a:rPr>
              <a:t>	Neighbors and family with boats working together.</a:t>
            </a:r>
          </a:p>
          <a:p>
            <a:pPr eaLnBrk="1" hangingPunct="1"/>
            <a:r>
              <a:rPr lang="en-US" altLang="en-US" dirty="0" smtClean="0">
                <a:latin typeface="Arial" panose="020B0604020202020204" pitchFamily="34" charset="0"/>
              </a:rPr>
              <a:t>	Marina – boat owners and marina staff working as a team will get more done faster.</a:t>
            </a:r>
          </a:p>
          <a:p>
            <a:pPr eaLnBrk="1" hangingPunct="1"/>
            <a:r>
              <a:rPr lang="en-US" altLang="en-US" dirty="0" smtClean="0">
                <a:latin typeface="Arial" panose="020B0604020202020204" pitchFamily="34" charset="0"/>
              </a:rPr>
              <a:t>	Yacht club – most will have a hurricane/storm plan and teams of members to move, moor and secure member and club boats.</a:t>
            </a:r>
          </a:p>
          <a:p>
            <a:pPr eaLnBrk="1" hangingPunct="1"/>
            <a:r>
              <a:rPr lang="en-US" altLang="en-US" dirty="0" smtClean="0">
                <a:latin typeface="Arial" panose="020B0604020202020204" pitchFamily="34" charset="0"/>
              </a:rPr>
              <a:t>	Boat yards – hauling capability. Blocking and land storage. You may need a contract and priority for hauling.</a:t>
            </a:r>
          </a:p>
          <a:p>
            <a:pPr eaLnBrk="1" hangingPunct="1"/>
            <a:r>
              <a:rPr lang="en-US" altLang="en-US" dirty="0" smtClean="0">
                <a:latin typeface="Arial" panose="020B0604020202020204" pitchFamily="34" charset="0"/>
              </a:rPr>
              <a:t>	Community and government resources (interest is in protecting public resources).</a:t>
            </a:r>
          </a:p>
          <a:p>
            <a:pPr eaLnBrk="1" hangingPunct="1"/>
            <a:r>
              <a:rPr lang="en-US" altLang="en-US" dirty="0" smtClean="0">
                <a:latin typeface="Arial" panose="020B0604020202020204" pitchFamily="34" charset="0"/>
              </a:rPr>
              <a:t>	Church and civic organizations.</a:t>
            </a:r>
          </a:p>
          <a:p>
            <a:pPr eaLnBrk="1" hangingPunct="1"/>
            <a:r>
              <a:rPr lang="en-US" altLang="en-US" dirty="0" smtClean="0">
                <a:latin typeface="Arial" panose="020B0604020202020204" pitchFamily="34" charset="0"/>
              </a:rPr>
              <a:t>	Maritime businesses – self-preservation and helping keep your boat from causing them damage.</a:t>
            </a:r>
          </a:p>
          <a:p>
            <a:pPr eaLnBrk="1" hangingPunct="1"/>
            <a:r>
              <a:rPr lang="en-US" altLang="en-US" dirty="0" smtClean="0">
                <a:latin typeface="Arial" panose="020B0604020202020204" pitchFamily="34" charset="0"/>
              </a:rPr>
              <a:t>	Sea Scout ship needing assistance and then assisting others.</a:t>
            </a:r>
          </a:p>
          <a:p>
            <a:pPr eaLnBrk="1" hangingPunct="1"/>
            <a:r>
              <a:rPr lang="en-US" altLang="en-US" dirty="0" smtClean="0">
                <a:latin typeface="Arial" panose="020B0604020202020204" pitchFamily="34" charset="0"/>
              </a:rPr>
              <a:t>	Man Power and similar worker resources where you can “rent” assistance.</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If your boat is </a:t>
            </a:r>
            <a:r>
              <a:rPr lang="en-US" altLang="en-US" dirty="0" err="1" smtClean="0">
                <a:latin typeface="Arial" panose="020B0604020202020204" pitchFamily="34" charset="0"/>
              </a:rPr>
              <a:t>trailerable</a:t>
            </a:r>
            <a:r>
              <a:rPr lang="en-US" altLang="en-US" dirty="0" smtClean="0">
                <a:latin typeface="Arial" panose="020B0604020202020204" pitchFamily="34" charset="0"/>
              </a:rPr>
              <a:t> to best bet is to take it out of danger.</a:t>
            </a:r>
          </a:p>
          <a:p>
            <a:pPr eaLnBrk="1" hangingPunct="1"/>
            <a:r>
              <a:rPr lang="en-US" altLang="en-US" dirty="0" smtClean="0">
                <a:latin typeface="Arial" panose="020B0604020202020204" pitchFamily="34" charset="0"/>
              </a:rPr>
              <a:t>Small boats may weather the storm better if blocked on trailers, strapped down, and covered. Some skippers have found that boats without internal engines can be weighted down by filling with water. This can only be done if the water will not damage the boat.</a:t>
            </a:r>
          </a:p>
          <a:p>
            <a:pPr eaLnBrk="1" hangingPunct="1"/>
            <a:r>
              <a:rPr lang="en-US" altLang="en-US" dirty="0" smtClean="0">
                <a:latin typeface="Arial" panose="020B0604020202020204" pitchFamily="34" charset="0"/>
              </a:rPr>
              <a:t>Moving your boat is much easier if you team up with other boaters. One skipper with several helpers can work faster and efficiently anchor and secure a boat. Then they can move on to assist other skippers. When done securing the boats, the skippers and helpers need to dingy or boat out of the hurricane hole before weather conditions deteriorate or become hazardous.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148A094F-1780-4C3D-ABDE-376E53C6AE4C}" type="slidenum">
              <a:rPr lang="en-US" altLang="en-US" sz="1300">
                <a:solidFill>
                  <a:schemeClr val="tx1"/>
                </a:solidFill>
              </a:rPr>
              <a:pPr eaLnBrk="1" hangingPunct="1"/>
              <a:t>21</a:t>
            </a:fld>
            <a:endParaRPr lang="en-US" altLang="en-US" sz="1300">
              <a:solidFill>
                <a:schemeClr val="tx1"/>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If you can not trailer your boat out of the impact zone a good hurricane hole may be the immediate answer. Early, early access is critical – don’t wait for a better time. </a:t>
            </a:r>
          </a:p>
          <a:p>
            <a:pPr eaLnBrk="1" hangingPunct="1"/>
            <a:r>
              <a:rPr lang="en-US" altLang="en-US" dirty="0" smtClean="0">
                <a:latin typeface="Arial" panose="020B0604020202020204" pitchFamily="34" charset="0"/>
              </a:rPr>
              <a:t>There must be sufficient depth to allow for the vertical displacement due to storm surge followed by return to a potentially lower depth in a confined space.  Many boats are damaged by hitting bottom as the surge goes out.</a:t>
            </a:r>
          </a:p>
          <a:p>
            <a:pPr eaLnBrk="1" hangingPunct="1"/>
            <a:r>
              <a:rPr lang="en-US" altLang="en-US" dirty="0" smtClean="0">
                <a:latin typeface="Arial" panose="020B0604020202020204" pitchFamily="34" charset="0"/>
              </a:rPr>
              <a:t>The ground has to be sufficient to hold the anchor(s) without dragging or breaking free.</a:t>
            </a:r>
          </a:p>
          <a:p>
            <a:pPr eaLnBrk="1" hangingPunct="1"/>
            <a:r>
              <a:rPr lang="en-US" altLang="en-US" dirty="0" smtClean="0">
                <a:latin typeface="Arial" panose="020B0604020202020204" pitchFamily="34" charset="0"/>
              </a:rPr>
              <a:t>Anchoring requires that you determine the amount of swing room. This is even more critical if several boats are anchored in the same area. </a:t>
            </a:r>
          </a:p>
          <a:p>
            <a:pPr eaLnBrk="1" hangingPunct="1"/>
            <a:r>
              <a:rPr lang="en-US" altLang="en-US" dirty="0" smtClean="0">
                <a:latin typeface="Arial" panose="020B0604020202020204" pitchFamily="34" charset="0"/>
              </a:rPr>
              <a:t>Consider how you will after the storm get your boat out of the hurricane hole. This may not be easy!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72A086BB-0098-418F-A4B2-29A061050BA6}" type="slidenum">
              <a:rPr lang="en-US" altLang="en-US" sz="1300">
                <a:solidFill>
                  <a:schemeClr val="tx1"/>
                </a:solidFill>
              </a:rPr>
              <a:pPr eaLnBrk="1" hangingPunct="1"/>
              <a:t>2</a:t>
            </a:fld>
            <a:endParaRPr lang="en-US" altLang="en-US" sz="1300">
              <a:solidFill>
                <a:schemeClr val="tx1"/>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Welcome to the Hurricane and Boats seminar. While this seminar focuses on hurricane prone areas the information has wider application since every recreational boating area has severe weather creating short term conditions similar to hurricanes in intensity. This seminar was a joint effort with Escambia County, Florida, Marine Resources Division.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FE12D70C-9072-48D3-BC14-5B721D8B9379}" type="slidenum">
              <a:rPr lang="en-US" altLang="en-US" sz="1300">
                <a:solidFill>
                  <a:schemeClr val="tx1"/>
                </a:solidFill>
              </a:rPr>
              <a:pPr eaLnBrk="1" hangingPunct="1"/>
              <a:t>22</a:t>
            </a:fld>
            <a:endParaRPr lang="en-US" altLang="en-US" sz="1300">
              <a:solidFill>
                <a:schemeClr val="tx1"/>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altLang="en-US" smtClean="0">
                <a:latin typeface="Arial" panose="020B0604020202020204" pitchFamily="34" charset="0"/>
              </a:rPr>
              <a:t>Two heavy duty storm anchors forward.   In areas with a strong reverse surge occurs an aft anchor may be needed.</a:t>
            </a:r>
          </a:p>
          <a:p>
            <a:pPr>
              <a:spcBef>
                <a:spcPct val="50000"/>
              </a:spcBef>
            </a:pPr>
            <a:r>
              <a:rPr lang="en-US" altLang="en-US" smtClean="0">
                <a:latin typeface="Arial" panose="020B0604020202020204" pitchFamily="34" charset="0"/>
              </a:rPr>
              <a:t>Select a protected anchorage early.</a:t>
            </a:r>
          </a:p>
          <a:p>
            <a:pPr>
              <a:spcBef>
                <a:spcPct val="50000"/>
              </a:spcBef>
            </a:pPr>
            <a:r>
              <a:rPr lang="en-US" altLang="en-US" smtClean="0">
                <a:latin typeface="Arial" panose="020B0604020202020204" pitchFamily="34" charset="0"/>
              </a:rPr>
              <a:t>Basic mooring or anchoring standards:</a:t>
            </a:r>
          </a:p>
          <a:p>
            <a:pPr>
              <a:spcBef>
                <a:spcPct val="50000"/>
              </a:spcBef>
            </a:pPr>
            <a:r>
              <a:rPr lang="en-US" altLang="en-US" smtClean="0">
                <a:latin typeface="Arial" panose="020B0604020202020204" pitchFamily="34" charset="0"/>
              </a:rPr>
              <a:t>	Double braid or triple twist nylon – 3/4” – 1.5”</a:t>
            </a:r>
          </a:p>
          <a:p>
            <a:pPr>
              <a:spcBef>
                <a:spcPct val="50000"/>
              </a:spcBef>
            </a:pPr>
            <a:r>
              <a:rPr lang="en-US" altLang="en-US" smtClean="0">
                <a:latin typeface="Arial" panose="020B0604020202020204" pitchFamily="34" charset="0"/>
              </a:rPr>
              <a:t>	Chaffing gear – i.e. fire hose minimal requirement (check with your local fire department for salvage hose that you can use)</a:t>
            </a:r>
          </a:p>
          <a:p>
            <a:pPr>
              <a:spcBef>
                <a:spcPct val="50000"/>
              </a:spcBef>
            </a:pPr>
            <a:r>
              <a:rPr lang="en-US" altLang="en-US" smtClean="0">
                <a:latin typeface="Arial" panose="020B0604020202020204" pitchFamily="34" charset="0"/>
              </a:rPr>
              <a:t>	Double mooring lines</a:t>
            </a:r>
          </a:p>
          <a:p>
            <a:pPr>
              <a:spcBef>
                <a:spcPct val="50000"/>
              </a:spcBef>
            </a:pPr>
            <a:r>
              <a:rPr lang="en-US" altLang="en-US" smtClean="0">
                <a:latin typeface="Arial" panose="020B0604020202020204" pitchFamily="34" charset="0"/>
              </a:rPr>
              <a:t>	Redundant safety lines for each mooring point</a:t>
            </a:r>
          </a:p>
          <a:p>
            <a:pPr>
              <a:spcBef>
                <a:spcPct val="50000"/>
              </a:spcBef>
            </a:pPr>
            <a:r>
              <a:rPr lang="en-US" altLang="en-US" smtClean="0">
                <a:latin typeface="Arial" panose="020B0604020202020204" pitchFamily="34" charset="0"/>
              </a:rPr>
              <a:t>	Double or triple anchoring</a:t>
            </a:r>
          </a:p>
          <a:p>
            <a:pPr>
              <a:spcBef>
                <a:spcPct val="50000"/>
              </a:spcBef>
            </a:pPr>
            <a:r>
              <a:rPr lang="en-US" altLang="en-US" smtClean="0">
                <a:latin typeface="Arial" panose="020B0604020202020204" pitchFamily="34" charset="0"/>
              </a:rPr>
              <a:t>	Mooring point clean up</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27B7C6E8-EF19-48E5-9D6A-D9B54B078E66}" type="slidenum">
              <a:rPr lang="en-US" altLang="en-US" sz="1300">
                <a:solidFill>
                  <a:schemeClr val="tx1"/>
                </a:solidFill>
              </a:rPr>
              <a:pPr eaLnBrk="1" hangingPunct="1"/>
              <a:t>23</a:t>
            </a:fld>
            <a:endParaRPr lang="en-US" altLang="en-US" sz="1300">
              <a:solidFill>
                <a:schemeClr val="tx1"/>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Once you’ve found a good anchorage turn your boat into the direction from which the primary wind or storm surge will come and set your storm anchor. </a:t>
            </a:r>
          </a:p>
          <a:p>
            <a:pPr eaLnBrk="1" hangingPunct="1"/>
            <a:r>
              <a:rPr lang="en-US" altLang="en-US" dirty="0" smtClean="0">
                <a:latin typeface="Arial" panose="020B0604020202020204" pitchFamily="34" charset="0"/>
              </a:rPr>
              <a:t>Then using heavy line preferably with splices or seized eyes to limit the use of entangling knots secure the boat to stable pilings or moorings.</a:t>
            </a:r>
          </a:p>
          <a:p>
            <a:pPr eaLnBrk="1" hangingPunct="1"/>
            <a:r>
              <a:rPr lang="en-US" altLang="en-US" dirty="0" smtClean="0">
                <a:latin typeface="Arial" panose="020B0604020202020204" pitchFamily="34" charset="0"/>
              </a:rPr>
              <a:t>If there are no adequate tie-offs (pilings, dockage, etc.) consider turning several helical anchors if they are locally permitted (remember you have to remove them after the storm). </a:t>
            </a:r>
          </a:p>
          <a:p>
            <a:pPr eaLnBrk="1" hangingPunct="1"/>
            <a:r>
              <a:rPr lang="en-US" altLang="en-US" dirty="0" smtClean="0">
                <a:latin typeface="Arial" panose="020B0604020202020204" pitchFamily="34" charset="0"/>
              </a:rPr>
              <a:t>Trees can be good tie-offs if they have mature root systems and six inch or larger trunks. </a:t>
            </a:r>
          </a:p>
          <a:p>
            <a:pPr eaLnBrk="1" hangingPunct="1"/>
            <a:r>
              <a:rPr lang="en-US" altLang="en-US" dirty="0" smtClean="0">
                <a:latin typeface="Arial" panose="020B0604020202020204" pitchFamily="34" charset="0"/>
              </a:rPr>
              <a:t>Palm trees have very weak root systems and should not be used for securing your boat. </a:t>
            </a:r>
          </a:p>
          <a:p>
            <a:pPr eaLnBrk="1" hangingPunct="1"/>
            <a:r>
              <a:rPr lang="en-US" altLang="en-US" dirty="0" smtClean="0">
                <a:latin typeface="Arial" panose="020B0604020202020204" pitchFamily="34" charset="0"/>
              </a:rPr>
              <a:t>All rub and wear points should be reinforced with chaffing gear. </a:t>
            </a:r>
          </a:p>
          <a:p>
            <a:pPr eaLnBrk="1" hangingPunct="1"/>
            <a:r>
              <a:rPr lang="en-US" altLang="en-US" dirty="0" smtClean="0">
                <a:latin typeface="Arial" panose="020B0604020202020204" pitchFamily="34" charset="0"/>
              </a:rPr>
              <a:t>If there are pilings higher than the expected storm and tide surge tide rollers (little wheels) on the lines may move up and down the pilings.</a:t>
            </a:r>
          </a:p>
          <a:p>
            <a:pPr eaLnBrk="1" hangingPunct="1"/>
            <a:r>
              <a:rPr lang="en-US" altLang="en-US" dirty="0" smtClean="0">
                <a:latin typeface="Arial" panose="020B0604020202020204" pitchFamily="34" charset="0"/>
              </a:rPr>
              <a:t>Depending on location and type of mooring(s) fenders may be useful protection.</a:t>
            </a:r>
          </a:p>
          <a:p>
            <a:pPr eaLnBrk="1" hangingPunct="1"/>
            <a:r>
              <a:rPr lang="en-US" altLang="en-US" dirty="0" smtClean="0">
                <a:latin typeface="Arial" panose="020B0604020202020204" pitchFamily="34" charset="0"/>
              </a:rPr>
              <a:t>General Considerations:</a:t>
            </a:r>
          </a:p>
          <a:p>
            <a:pPr lvl="1" eaLnBrk="1" hangingPunct="1"/>
            <a:r>
              <a:rPr lang="en-US" altLang="en-US" dirty="0" smtClean="0">
                <a:solidFill>
                  <a:srgbClr val="003366"/>
                </a:solidFill>
                <a:latin typeface="Arial" panose="020B0604020202020204" pitchFamily="34" charset="0"/>
              </a:rPr>
              <a:t>Center in waterway – face oncoming storm (if possible) </a:t>
            </a:r>
          </a:p>
          <a:p>
            <a:pPr lvl="1" eaLnBrk="1" hangingPunct="1"/>
            <a:r>
              <a:rPr lang="en-US" altLang="en-US" dirty="0" smtClean="0">
                <a:solidFill>
                  <a:srgbClr val="003366"/>
                </a:solidFill>
                <a:latin typeface="Arial" panose="020B0604020202020204" pitchFamily="34" charset="0"/>
              </a:rPr>
              <a:t>  Double-up lines – Orient 45 degrees off bow and stern</a:t>
            </a:r>
          </a:p>
          <a:p>
            <a:pPr lvl="1" eaLnBrk="1" hangingPunct="1"/>
            <a:r>
              <a:rPr lang="en-US" altLang="en-US" dirty="0" smtClean="0">
                <a:solidFill>
                  <a:srgbClr val="003366"/>
                </a:solidFill>
                <a:latin typeface="Arial" panose="020B0604020202020204" pitchFamily="34" charset="0"/>
              </a:rPr>
              <a:t>  Longer lines and distances to anchorages are preferred  </a:t>
            </a:r>
          </a:p>
          <a:p>
            <a:pPr lvl="1" eaLnBrk="1" hangingPunct="1"/>
            <a:r>
              <a:rPr lang="en-US" altLang="en-US" dirty="0" smtClean="0">
                <a:solidFill>
                  <a:srgbClr val="003366"/>
                </a:solidFill>
                <a:latin typeface="Arial" panose="020B0604020202020204" pitchFamily="34" charset="0"/>
              </a:rPr>
              <a:t>  Use newest and largest lines as primary gear</a:t>
            </a:r>
          </a:p>
          <a:p>
            <a:pPr lvl="1" eaLnBrk="1" hangingPunct="1"/>
            <a:r>
              <a:rPr lang="en-US" altLang="en-US" dirty="0" smtClean="0">
                <a:solidFill>
                  <a:srgbClr val="003366"/>
                </a:solidFill>
                <a:latin typeface="Arial" panose="020B0604020202020204" pitchFamily="34" charset="0"/>
              </a:rPr>
              <a:t>  Use older lines only as back-up doubling lines</a:t>
            </a:r>
          </a:p>
          <a:p>
            <a:pPr lvl="1" eaLnBrk="1" hangingPunct="1"/>
            <a:r>
              <a:rPr lang="en-US" altLang="en-US" dirty="0" smtClean="0">
                <a:solidFill>
                  <a:srgbClr val="003366"/>
                </a:solidFill>
                <a:latin typeface="Arial" panose="020B0604020202020204" pitchFamily="34" charset="0"/>
              </a:rPr>
              <a:t>  Tie to Substantial Anchors (trees, pilings, ground 	anchors)</a:t>
            </a:r>
          </a:p>
          <a:p>
            <a:pPr lvl="1" eaLnBrk="1" hangingPunct="1"/>
            <a:r>
              <a:rPr lang="en-US" altLang="en-US" dirty="0" smtClean="0">
                <a:solidFill>
                  <a:srgbClr val="003366"/>
                </a:solidFill>
                <a:latin typeface="Arial" panose="020B0604020202020204" pitchFamily="34" charset="0"/>
              </a:rPr>
              <a:t>  Use Multiple Attachment Points – Both on boat and on 	land</a:t>
            </a:r>
          </a:p>
          <a:p>
            <a:pPr lvl="1" eaLnBrk="1" hangingPunct="1"/>
            <a:r>
              <a:rPr lang="en-US" altLang="en-US" dirty="0" smtClean="0">
                <a:solidFill>
                  <a:srgbClr val="003366"/>
                </a:solidFill>
                <a:latin typeface="Arial" panose="020B0604020202020204" pitchFamily="34" charset="0"/>
              </a:rPr>
              <a:t>  Tie: High on Pilings - Low on Trees</a:t>
            </a:r>
            <a:r>
              <a:rPr lang="en-US" altLang="en-US" dirty="0" smtClean="0">
                <a:latin typeface="Arial" panose="020B0604020202020204" pitchFamily="34" charset="0"/>
              </a:rPr>
              <a:t> </a:t>
            </a:r>
          </a:p>
          <a:p>
            <a:pPr eaLnBrk="1" hangingPunct="1"/>
            <a:endParaRPr lang="en-US" altLang="en-US" dirty="0" smtClean="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56B18A49-BD16-4044-916E-B830D8D23239}" type="slidenum">
              <a:rPr lang="en-US" altLang="en-US" sz="1300">
                <a:solidFill>
                  <a:schemeClr val="tx1"/>
                </a:solidFill>
              </a:rPr>
              <a:pPr eaLnBrk="1" hangingPunct="1"/>
              <a:t>24</a:t>
            </a:fld>
            <a:endParaRPr lang="en-US" altLang="en-US" sz="1300">
              <a:solidFill>
                <a:schemeClr val="tx1"/>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Chaffing gear can be purchased or homemade.</a:t>
            </a:r>
          </a:p>
          <a:p>
            <a:pPr eaLnBrk="1" hangingPunct="1"/>
            <a:r>
              <a:rPr lang="en-US" altLang="en-US" dirty="0" smtClean="0">
                <a:latin typeface="Arial" panose="020B0604020202020204" pitchFamily="34" charset="0"/>
              </a:rPr>
              <a:t>Wrap line with rubber hose and seize or whip in place. Cover the hose with canvas that will act as a lubricant allowing line to slide on or through tackle.</a:t>
            </a:r>
          </a:p>
          <a:p>
            <a:pPr eaLnBrk="1" hangingPunct="1"/>
            <a:r>
              <a:rPr lang="en-US" altLang="en-US" dirty="0" smtClean="0">
                <a:latin typeface="Arial" panose="020B0604020202020204" pitchFamily="34" charset="0"/>
              </a:rPr>
              <a:t>On larger line old fire hose makes excellent chaffing gear.</a:t>
            </a:r>
          </a:p>
          <a:p>
            <a:pPr eaLnBrk="1" hangingPunct="1"/>
            <a:r>
              <a:rPr lang="en-US" altLang="en-US" dirty="0" smtClean="0">
                <a:latin typeface="Arial" panose="020B0604020202020204" pitchFamily="34" charset="0"/>
              </a:rPr>
              <a:t>Be careful not to have chaffing gear that is snug against the protected line. Recent analysis of line failure indicates that excess internal heat may be causing line failure.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AACB6D57-D405-4A89-8EB6-68F340F8A7E2}" type="slidenum">
              <a:rPr lang="en-US" altLang="en-US" sz="1300">
                <a:solidFill>
                  <a:schemeClr val="tx1"/>
                </a:solidFill>
              </a:rPr>
              <a:pPr eaLnBrk="1" hangingPunct="1"/>
              <a:t>25</a:t>
            </a:fld>
            <a:endParaRPr lang="en-US" altLang="en-US" sz="1300">
              <a:solidFill>
                <a:schemeClr val="tx1"/>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It will take longer than your believe to prepare your boat to ride out a storm.</a:t>
            </a:r>
          </a:p>
          <a:p>
            <a:pPr eaLnBrk="1" hangingPunct="1"/>
            <a:r>
              <a:rPr lang="en-US" altLang="en-US" smtClean="0">
                <a:latin typeface="Arial" panose="020B0604020202020204" pitchFamily="34" charset="0"/>
              </a:rPr>
              <a:t>If you live in an area with draw brides or commercial fairways, etc., there will be a must precede bridge or waterway lockdown time.</a:t>
            </a:r>
          </a:p>
          <a:p>
            <a:pPr eaLnBrk="1" hangingPunct="1"/>
            <a:r>
              <a:rPr lang="en-US" altLang="en-US" smtClean="0">
                <a:latin typeface="Arial" panose="020B0604020202020204" pitchFamily="34" charset="0"/>
              </a:rPr>
              <a:t>Remember Murphy – if something can go wrong it will!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6876A474-EE11-4F93-A872-9A7447E1836F}" type="slidenum">
              <a:rPr lang="en-US" altLang="en-US" sz="1300">
                <a:solidFill>
                  <a:schemeClr val="tx1"/>
                </a:solidFill>
              </a:rPr>
              <a:pPr eaLnBrk="1" hangingPunct="1"/>
              <a:t>26</a:t>
            </a:fld>
            <a:endParaRPr lang="en-US" altLang="en-US" sz="1300">
              <a:solidFill>
                <a:schemeClr val="tx1"/>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Remember Murphy – if something can go wrong it will. And you may be holding the bag.</a:t>
            </a:r>
          </a:p>
          <a:p>
            <a:pPr eaLnBrk="1" hangingPunct="1"/>
            <a:r>
              <a:rPr lang="en-US" altLang="en-US" dirty="0" smtClean="0">
                <a:latin typeface="Arial" panose="020B0604020202020204" pitchFamily="34" charset="0"/>
              </a:rPr>
              <a:t>Irresponsible vessel owners create a hostile political environment</a:t>
            </a:r>
          </a:p>
          <a:p>
            <a:pPr eaLnBrk="1" hangingPunct="1"/>
            <a:r>
              <a:rPr lang="en-US" altLang="en-US" dirty="0" smtClean="0">
                <a:latin typeface="Arial" panose="020B0604020202020204" pitchFamily="34" charset="0"/>
              </a:rPr>
              <a:t>For example: Florida HB7175</a:t>
            </a:r>
          </a:p>
          <a:p>
            <a:pPr lvl="1" eaLnBrk="1" hangingPunct="1"/>
            <a:r>
              <a:rPr lang="en-US" altLang="en-US" sz="1100" dirty="0" smtClean="0">
                <a:latin typeface="Arial" panose="020B0604020202020204" pitchFamily="34" charset="0"/>
              </a:rPr>
              <a:t>Serious changes for recreational boaters</a:t>
            </a:r>
          </a:p>
          <a:p>
            <a:pPr lvl="1" eaLnBrk="1" hangingPunct="1"/>
            <a:r>
              <a:rPr lang="en-US" altLang="en-US" sz="1100" dirty="0" smtClean="0">
                <a:latin typeface="Arial" panose="020B0604020202020204" pitchFamily="34" charset="0"/>
              </a:rPr>
              <a:t>Can’t be forced to leave a marina dock but you may have to pay for damages</a:t>
            </a:r>
          </a:p>
          <a:p>
            <a:pPr eaLnBrk="1" hangingPunct="1"/>
            <a:r>
              <a:rPr lang="en-US" altLang="en-US" sz="1100" dirty="0" smtClean="0">
                <a:latin typeface="Arial" panose="020B0604020202020204" pitchFamily="34" charset="0"/>
              </a:rPr>
              <a:t>Most coastal states have laws that affect you in terms of anchoring, dockage and damages.</a:t>
            </a:r>
          </a:p>
          <a:p>
            <a:pPr eaLnBrk="1" hangingPunct="1"/>
            <a:r>
              <a:rPr lang="en-US" altLang="en-US" dirty="0" smtClean="0">
                <a:latin typeface="Arial" panose="020B0604020202020204" pitchFamily="34" charset="0"/>
              </a:rPr>
              <a:t>Local government authorities may not react early enough to be of help in your decision processes. Frequently local authorities delay out of fear of being liable for adverse financial results.</a:t>
            </a:r>
          </a:p>
          <a:p>
            <a:pPr eaLnBrk="1" hangingPunct="1"/>
            <a:r>
              <a:rPr lang="en-US" altLang="en-US" dirty="0" smtClean="0">
                <a:latin typeface="Arial" panose="020B0604020202020204" pitchFamily="34" charset="0"/>
              </a:rPr>
              <a:t>What can go wrong??? Murphy - If something can go wrong it will. Especially in terms of tropical storms, Murphy – was an optimist!</a:t>
            </a:r>
          </a:p>
          <a:p>
            <a:pPr eaLnBrk="1" hangingPunct="1"/>
            <a:endParaRPr lang="en-US" altLang="en-US" dirty="0" smtClean="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5819C05B-AE97-491D-A8C4-0BB880C5F7C4}" type="slidenum">
              <a:rPr lang="en-US" altLang="en-US" sz="1300">
                <a:solidFill>
                  <a:schemeClr val="tx1"/>
                </a:solidFill>
              </a:rPr>
              <a:pPr eaLnBrk="1" hangingPunct="1"/>
              <a:t>27</a:t>
            </a:fld>
            <a:endParaRPr lang="en-US" altLang="en-US" sz="1300">
              <a:solidFill>
                <a:schemeClr val="tx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This may look silly but post storm resources, recovery and rescue may demand ingenuity – or stupidity. These are very hazardous things to do considering the debris, contamination, and dangerous wildlife.</a:t>
            </a:r>
          </a:p>
          <a:p>
            <a:pPr eaLnBrk="1" hangingPunct="1"/>
            <a:r>
              <a:rPr lang="en-US" altLang="en-US" smtClean="0">
                <a:latin typeface="Arial" panose="020B0604020202020204" pitchFamily="34" charset="0"/>
              </a:rPr>
              <a:t> Personal safety must always be considered! This is also not the time to forget the PFDs you saved before the storm.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68A6668B-788D-4154-8943-B7B60C11C81C}" type="slidenum">
              <a:rPr lang="en-US" altLang="en-US" sz="1300">
                <a:solidFill>
                  <a:schemeClr val="tx1"/>
                </a:solidFill>
              </a:rPr>
              <a:pPr eaLnBrk="1" hangingPunct="1"/>
              <a:t>28</a:t>
            </a:fld>
            <a:endParaRPr lang="en-US" altLang="en-US" sz="1300">
              <a:solidFill>
                <a:schemeClr val="tx1"/>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In most cases the waterways will be opened only for emergency commercial and rescue vessels.</a:t>
            </a:r>
          </a:p>
          <a:p>
            <a:pPr eaLnBrk="1" hangingPunct="1"/>
            <a:r>
              <a:rPr lang="en-US" altLang="en-US" smtClean="0">
                <a:latin typeface="Arial" panose="020B0604020202020204" pitchFamily="34" charset="0"/>
              </a:rPr>
              <a:t>The USCG will emergency mark commercial channels essential for recovery. However, it does not mean the channels are cleared.</a:t>
            </a:r>
          </a:p>
          <a:p>
            <a:pPr eaLnBrk="1" hangingPunct="1"/>
            <a:r>
              <a:rPr lang="en-US" altLang="en-US" smtClean="0">
                <a:latin typeface="Arial" panose="020B0604020202020204" pitchFamily="34" charset="0"/>
              </a:rPr>
              <a:t>Let post-hurricane efforts focus on re-establishing commercial traffic (e.g., gasoline)</a:t>
            </a:r>
          </a:p>
          <a:p>
            <a:pPr eaLnBrk="1" hangingPunct="1"/>
            <a:r>
              <a:rPr lang="en-US" altLang="en-US" smtClean="0">
                <a:latin typeface="Arial" panose="020B0604020202020204" pitchFamily="34" charset="0"/>
              </a:rPr>
              <a:t>Law enforcement can better deal with the criminals if the non-criminals aren’t in the way</a:t>
            </a:r>
          </a:p>
          <a:p>
            <a:pPr eaLnBrk="1" hangingPunct="1"/>
            <a:r>
              <a:rPr lang="en-US" altLang="en-US" smtClean="0">
                <a:latin typeface="Arial" panose="020B0604020202020204" pitchFamily="34" charset="0"/>
              </a:rPr>
              <a:t>Don’t become a drain to rescue/recovery personnel by needing rescue/assistance.</a:t>
            </a:r>
          </a:p>
          <a:p>
            <a:pPr eaLnBrk="1" hangingPunct="1"/>
            <a:r>
              <a:rPr lang="en-US" altLang="en-US" smtClean="0">
                <a:latin typeface="Arial" panose="020B0604020202020204" pitchFamily="34" charset="0"/>
              </a:rPr>
              <a:t>Large items – A/C and refrigerator. Even houses. This type of debris may never be mapped or removed!</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EA49B256-17D9-40A8-9FE2-BE1E2A9480FC}" type="slidenum">
              <a:rPr lang="en-US" altLang="en-US" sz="1300">
                <a:solidFill>
                  <a:schemeClr val="tx1"/>
                </a:solidFill>
              </a:rPr>
              <a:pPr eaLnBrk="1" hangingPunct="1"/>
              <a:t>29</a:t>
            </a:fld>
            <a:endParaRPr lang="en-US" altLang="en-US" sz="1300">
              <a:solidFill>
                <a:schemeClr val="tx1"/>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As recreational boaters we have no priority and may be viewed as a dangerous nuisance.</a:t>
            </a:r>
          </a:p>
          <a:p>
            <a:pPr eaLnBrk="1" hangingPunct="1"/>
            <a:r>
              <a:rPr lang="en-US" altLang="en-US" dirty="0" smtClean="0">
                <a:latin typeface="Arial" panose="020B0604020202020204" pitchFamily="34" charset="0"/>
              </a:rPr>
              <a:t>Use extreme caution!! Only </a:t>
            </a:r>
            <a:r>
              <a:rPr lang="en-US" altLang="en-US" b="1" i="1" dirty="0" smtClean="0">
                <a:latin typeface="Arial" panose="020B0604020202020204" pitchFamily="34" charset="0"/>
              </a:rPr>
              <a:t>federal</a:t>
            </a:r>
            <a:r>
              <a:rPr lang="en-US" altLang="en-US" dirty="0" smtClean="0">
                <a:latin typeface="Arial" panose="020B0604020202020204" pitchFamily="34" charset="0"/>
              </a:rPr>
              <a:t> channels are (or will be) cleared. The purpose of clearing is to begin recovery operations and movement of critical resources such as gas and oil.</a:t>
            </a:r>
          </a:p>
          <a:p>
            <a:pPr eaLnBrk="1" hangingPunct="1"/>
            <a:r>
              <a:rPr lang="en-US" altLang="en-US" dirty="0" smtClean="0">
                <a:latin typeface="Arial" panose="020B0604020202020204" pitchFamily="34" charset="0"/>
              </a:rPr>
              <a:t>Navigation Aids damaged/destroyed/moved and until surveyed they are not reliable.</a:t>
            </a:r>
          </a:p>
          <a:p>
            <a:pPr eaLnBrk="1" hangingPunct="1"/>
            <a:r>
              <a:rPr lang="en-US" altLang="en-US" dirty="0" smtClean="0">
                <a:latin typeface="Arial" panose="020B0604020202020204" pitchFamily="34" charset="0"/>
              </a:rPr>
              <a:t>Submerged/floating debris hard to see</a:t>
            </a:r>
          </a:p>
          <a:p>
            <a:pPr eaLnBrk="1" hangingPunct="1"/>
            <a:r>
              <a:rPr lang="en-US" altLang="en-US" dirty="0" smtClean="0">
                <a:latin typeface="Arial" panose="020B0604020202020204" pitchFamily="34" charset="0"/>
              </a:rPr>
              <a:t>Shoaling; channel changes the USCG and USA COE must chart and survey navigation channels.</a:t>
            </a:r>
          </a:p>
          <a:p>
            <a:pPr eaLnBrk="1" hangingPunct="1"/>
            <a:r>
              <a:rPr lang="en-US" altLang="en-US" dirty="0" smtClean="0">
                <a:latin typeface="Arial" panose="020B0604020202020204" pitchFamily="34" charset="0"/>
              </a:rPr>
              <a:t>Floating debris can create hazards in areas previously “clear.” Past knowledge can not be trusted. Moving your boat before the area is clear may result in serious damage.</a:t>
            </a:r>
          </a:p>
          <a:p>
            <a:pPr eaLnBrk="1" hangingPunct="1"/>
            <a:r>
              <a:rPr lang="en-US" altLang="en-US" dirty="0" smtClean="0">
                <a:latin typeface="Arial" panose="020B0604020202020204" pitchFamily="34" charset="0"/>
              </a:rPr>
              <a:t>Boat damage – props, shafts, bearings, rudders and trim tabs. Owner ignored instructions to stay at anchor. Insurance company has rejected claim for damages based n owner negligence.</a:t>
            </a:r>
          </a:p>
          <a:p>
            <a:pPr eaLnBrk="1" hangingPunct="1"/>
            <a:r>
              <a:rPr lang="en-US" altLang="en-US" dirty="0" smtClean="0">
                <a:latin typeface="Arial" panose="020B0604020202020204" pitchFamily="34" charset="0"/>
              </a:rPr>
              <a:t>Report hazards (include description &amp; </a:t>
            </a:r>
            <a:r>
              <a:rPr lang="en-US" altLang="en-US" dirty="0" err="1" smtClean="0">
                <a:latin typeface="Arial" panose="020B0604020202020204" pitchFamily="34" charset="0"/>
              </a:rPr>
              <a:t>Lat</a:t>
            </a:r>
            <a:r>
              <a:rPr lang="en-US" altLang="en-US" dirty="0" smtClean="0">
                <a:latin typeface="Arial" panose="020B0604020202020204" pitchFamily="34" charset="0"/>
              </a:rPr>
              <a:t>/Lon) to the USCG reporting center.</a:t>
            </a:r>
          </a:p>
          <a:p>
            <a:pPr eaLnBrk="1" hangingPunct="1"/>
            <a:r>
              <a:rPr lang="en-US" altLang="en-US" dirty="0" smtClean="0">
                <a:latin typeface="Arial" panose="020B0604020202020204" pitchFamily="34" charset="0"/>
              </a:rPr>
              <a:t>Use state “Vessel Lost &amp; Found” (in Florida 888-call-FWC) to report and locate missing boats. USCG may maintain a separate list but takes longer to access.</a:t>
            </a:r>
          </a:p>
          <a:p>
            <a:pPr eaLnBrk="1" hangingPunct="1"/>
            <a:endParaRPr lang="en-US" altLang="en-US" dirty="0" smtClean="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E510DFFA-0D90-4208-B7A2-9392ADB5426A}" type="slidenum">
              <a:rPr lang="en-US" altLang="en-US" sz="1300">
                <a:solidFill>
                  <a:schemeClr val="tx1"/>
                </a:solidFill>
              </a:rPr>
              <a:pPr eaLnBrk="1" hangingPunct="1"/>
              <a:t>30</a:t>
            </a:fld>
            <a:endParaRPr lang="en-US" altLang="en-US" sz="1300">
              <a:solidFill>
                <a:schemeClr val="tx1"/>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Two days before – no plan evident. Look at all the canvas and flags. A number of these vessels are trailerable.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Remember Ivan</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F03708AB-1902-4A96-B583-DB7BB0A183A6}" type="slidenum">
              <a:rPr lang="en-US" altLang="en-US" sz="1300">
                <a:solidFill>
                  <a:schemeClr val="tx1"/>
                </a:solidFill>
              </a:rPr>
              <a:pPr eaLnBrk="1" hangingPunct="1"/>
              <a:t>31</a:t>
            </a:fld>
            <a:endParaRPr lang="en-US" altLang="en-US" sz="1300">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797A1F82-C196-43FC-A0C1-C2DC8A3E9853}" type="slidenum">
              <a:rPr lang="en-US" altLang="en-US" sz="1300">
                <a:solidFill>
                  <a:schemeClr val="tx1"/>
                </a:solidFill>
              </a:rPr>
              <a:pPr eaLnBrk="1" hangingPunct="1"/>
              <a:t>3</a:t>
            </a:fld>
            <a:endParaRPr lang="en-US" altLang="en-US" sz="1300">
              <a:solidFill>
                <a:schemeClr val="tx1"/>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What starts a a relatively minor storm can (and probably will) become a major threat.</a:t>
            </a:r>
          </a:p>
          <a:p>
            <a:pPr eaLnBrk="1" hangingPunct="1"/>
            <a:r>
              <a:rPr lang="en-US" altLang="en-US" smtClean="0">
                <a:latin typeface="Arial" panose="020B0604020202020204" pitchFamily="34" charset="0"/>
              </a:rPr>
              <a:t>Ivan was a category 2 storm that developed rapidly, passed through category 4 and made landfall as a category 3 storm causing major damage in Florida and Alabama. </a:t>
            </a:r>
          </a:p>
          <a:p>
            <a:pPr eaLnBrk="1" hangingPunct="1"/>
            <a:r>
              <a:rPr lang="en-US" altLang="en-US" smtClean="0">
                <a:latin typeface="Arial" panose="020B0604020202020204" pitchFamily="34" charset="0"/>
              </a:rPr>
              <a:t>In the case of Katrina the most recent analysis is that Katrina had a unique twin eye-wall structure. Simply the affected got hit twice as the storm passed.</a:t>
            </a:r>
          </a:p>
          <a:p>
            <a:pPr eaLnBrk="1" hangingPunct="1"/>
            <a:r>
              <a:rPr lang="en-US" altLang="en-US" smtClean="0">
                <a:latin typeface="Arial" panose="020B0604020202020204" pitchFamily="34" charset="0"/>
              </a:rPr>
              <a:t>NHC forecast is for continuing active hurricane seasons for the next decade.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34736ED5-9CA6-45F4-9081-D3B42D641DA6}" type="slidenum">
              <a:rPr lang="en-US" altLang="en-US" sz="1300">
                <a:solidFill>
                  <a:schemeClr val="tx1"/>
                </a:solidFill>
              </a:rPr>
              <a:pPr eaLnBrk="1" hangingPunct="1"/>
              <a:t>32</a:t>
            </a:fld>
            <a:endParaRPr lang="en-US" altLang="en-US" sz="1300">
              <a:solidFill>
                <a:schemeClr val="tx1"/>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Some dock sections stayed in place and some moved. Several vessels do not appear rigged for the storm nor is it evident that the mooring lines were long enough to accommodate the storm surge break free.</a:t>
            </a:r>
          </a:p>
          <a:p>
            <a:pPr eaLnBrk="1" hangingPunct="1"/>
            <a:r>
              <a:rPr lang="en-US" altLang="en-US" smtClean="0">
                <a:latin typeface="Arial" panose="020B0604020202020204" pitchFamily="34" charset="0"/>
              </a:rPr>
              <a:t>Vessels left tied to floating docks may be at greater danger of storm surge damage as docks also break free.</a:t>
            </a:r>
          </a:p>
          <a:p>
            <a:pPr eaLnBrk="1" hangingPunct="1"/>
            <a:r>
              <a:rPr lang="en-US" altLang="en-US" smtClean="0">
                <a:latin typeface="Arial" panose="020B0604020202020204" pitchFamily="34" charset="0"/>
              </a:rPr>
              <a:t>Note the sails and canvas not removed indicating that these vessels were not prepared for the storm by their owners.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9669DF77-80B0-4EE7-9B14-6061334ABBBB}" type="slidenum">
              <a:rPr lang="en-US" altLang="en-US" sz="1300">
                <a:solidFill>
                  <a:schemeClr val="tx1"/>
                </a:solidFill>
              </a:rPr>
              <a:pPr eaLnBrk="1" hangingPunct="1"/>
              <a:t>33</a:t>
            </a:fld>
            <a:endParaRPr lang="en-US" altLang="en-US" sz="1300">
              <a:solidFill>
                <a:schemeClr val="tx1"/>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Learn from other boater’s examples:</a:t>
            </a:r>
          </a:p>
          <a:p>
            <a:r>
              <a:rPr lang="en-US" altLang="en-US" smtClean="0">
                <a:latin typeface="Arial" panose="020B0604020202020204" pitchFamily="34" charset="0"/>
              </a:rPr>
              <a:t> </a:t>
            </a:r>
          </a:p>
          <a:p>
            <a:r>
              <a:rPr lang="en-US" altLang="en-US" smtClean="0">
                <a:latin typeface="Arial" panose="020B0604020202020204" pitchFamily="34" charset="0"/>
              </a:rPr>
              <a:t>Barrier Islands are important in that they serve a distinct purpose. Barrier islands function as shock absorbers for the mainland and as nice scenery. Surge waves washing over the islands move large volumes of sand into bayous, bays and waterways.</a:t>
            </a:r>
          </a:p>
          <a:p>
            <a:r>
              <a:rPr lang="en-US" altLang="en-US" smtClean="0">
                <a:latin typeface="Arial" panose="020B0604020202020204" pitchFamily="34" charset="0"/>
              </a:rPr>
              <a:t>Prior to storm onset the protected bayous become very crowded. Navigation and maneuvering is challenging and potentially dangerous.</a:t>
            </a:r>
          </a:p>
          <a:p>
            <a:r>
              <a:rPr lang="en-US" altLang="en-US" smtClean="0">
                <a:latin typeface="Arial" panose="020B0604020202020204" pitchFamily="34" charset="0"/>
              </a:rPr>
              <a:t>A single vessel dragging its anchor or breaking free can cause significant damage to many other vessels.</a:t>
            </a:r>
          </a:p>
          <a:p>
            <a:r>
              <a:rPr lang="en-US" altLang="en-US" smtClean="0">
                <a:latin typeface="Arial" panose="020B0604020202020204" pitchFamily="34" charset="0"/>
              </a:rPr>
              <a:t>A studious map study and pre-storm survey may identify a potentially suitable hurricane hole.</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27491896-C568-44CF-8A4A-227B28880FA2}" type="slidenum">
              <a:rPr lang="en-US" altLang="en-US" sz="1300">
                <a:solidFill>
                  <a:schemeClr val="tx1"/>
                </a:solidFill>
              </a:rPr>
              <a:pPr eaLnBrk="1" hangingPunct="1"/>
              <a:t>34</a:t>
            </a:fld>
            <a:endParaRPr lang="en-US" altLang="en-US" sz="1300">
              <a:solidFill>
                <a:schemeClr val="tx1"/>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solidFill>
                  <a:srgbClr val="990033"/>
                </a:solidFill>
                <a:latin typeface="Arial" panose="020B0604020202020204" pitchFamily="34" charset="0"/>
              </a:rPr>
              <a:t>Hopeless!</a:t>
            </a:r>
            <a:r>
              <a:rPr lang="en-US" altLang="en-US" smtClean="0">
                <a:solidFill>
                  <a:srgbClr val="990033"/>
                </a:solidFill>
                <a:latin typeface="Arial" panose="020B0604020202020204" pitchFamily="34" charset="0"/>
              </a:rPr>
              <a:t>  Be sure your Insurance is paid up!</a:t>
            </a:r>
          </a:p>
          <a:p>
            <a:pPr eaLnBrk="1" hangingPunct="1"/>
            <a:r>
              <a:rPr lang="en-US" altLang="en-US" smtClean="0">
                <a:solidFill>
                  <a:srgbClr val="003366"/>
                </a:solidFill>
                <a:latin typeface="Arial" panose="020B0604020202020204" pitchFamily="34" charset="0"/>
              </a:rPr>
              <a:t>   Under no circumstances </a:t>
            </a:r>
            <a:br>
              <a:rPr lang="en-US" altLang="en-US" smtClean="0">
                <a:solidFill>
                  <a:srgbClr val="003366"/>
                </a:solidFill>
                <a:latin typeface="Arial" panose="020B0604020202020204" pitchFamily="34" charset="0"/>
              </a:rPr>
            </a:br>
            <a:r>
              <a:rPr lang="en-US" altLang="en-US" smtClean="0">
                <a:solidFill>
                  <a:srgbClr val="003366"/>
                </a:solidFill>
                <a:latin typeface="Arial" panose="020B0604020202020204" pitchFamily="34" charset="0"/>
              </a:rPr>
              <a:t>    should you leave your boat </a:t>
            </a:r>
            <a:br>
              <a:rPr lang="en-US" altLang="en-US" smtClean="0">
                <a:solidFill>
                  <a:srgbClr val="003366"/>
                </a:solidFill>
                <a:latin typeface="Arial" panose="020B0604020202020204" pitchFamily="34" charset="0"/>
              </a:rPr>
            </a:br>
            <a:r>
              <a:rPr lang="en-US" altLang="en-US" smtClean="0">
                <a:solidFill>
                  <a:srgbClr val="003366"/>
                </a:solidFill>
                <a:latin typeface="Arial" panose="020B0604020202020204" pitchFamily="34" charset="0"/>
              </a:rPr>
              <a:t>    stored in a dry stack unless the stack is rated for winds in excess of 150mph!  </a:t>
            </a:r>
          </a:p>
          <a:p>
            <a:pPr eaLnBrk="1" hangingPunct="1"/>
            <a:r>
              <a:rPr lang="en-US" altLang="en-US" smtClean="0">
                <a:solidFill>
                  <a:srgbClr val="003366"/>
                </a:solidFill>
                <a:latin typeface="Arial" panose="020B0604020202020204" pitchFamily="34" charset="0"/>
              </a:rPr>
              <a:t>   They are likely to fold up and</a:t>
            </a:r>
            <a:br>
              <a:rPr lang="en-US" altLang="en-US" smtClean="0">
                <a:solidFill>
                  <a:srgbClr val="003366"/>
                </a:solidFill>
                <a:latin typeface="Arial" panose="020B0604020202020204" pitchFamily="34" charset="0"/>
              </a:rPr>
            </a:br>
            <a:r>
              <a:rPr lang="en-US" altLang="en-US" smtClean="0">
                <a:solidFill>
                  <a:srgbClr val="003366"/>
                </a:solidFill>
                <a:latin typeface="Arial" panose="020B0604020202020204" pitchFamily="34" charset="0"/>
              </a:rPr>
              <a:t>    damage or destroy every boat!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C15BFB30-245B-44B9-A391-F65A0DA5D8A5}" type="slidenum">
              <a:rPr lang="en-US" altLang="en-US" sz="1300">
                <a:solidFill>
                  <a:schemeClr val="tx1"/>
                </a:solidFill>
              </a:rPr>
              <a:pPr eaLnBrk="1" hangingPunct="1"/>
              <a:t>35</a:t>
            </a:fld>
            <a:endParaRPr lang="en-US" altLang="en-US" sz="1300">
              <a:solidFill>
                <a:schemeClr val="tx1"/>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Note the condition of the house and the use of hurricane shutters.</a:t>
            </a:r>
          </a:p>
          <a:p>
            <a:pPr eaLnBrk="1" hangingPunct="1"/>
            <a:r>
              <a:rPr lang="en-US" altLang="en-US" smtClean="0">
                <a:latin typeface="Arial" panose="020B0604020202020204" pitchFamily="34" charset="0"/>
              </a:rPr>
              <a:t>Larger boats broke loose but a well prepared sailboat held in place with little damage. Not visible in the photo are the heavy duty lines and extra chaffing gear used on the sailboat. The grounded vessels line remnants were too light for storm use and anchor rodes were good for average use but not a storm surge and broke.</a:t>
            </a:r>
          </a:p>
          <a:p>
            <a:pPr eaLnBrk="1" hangingPunct="1"/>
            <a:r>
              <a:rPr lang="en-US" altLang="en-US" smtClean="0">
                <a:latin typeface="Arial" panose="020B0604020202020204" pitchFamily="34" charset="0"/>
              </a:rPr>
              <a:t>Boats in wetland are problems a permit may be required to remove or may require an expensive helicopter lift out.</a:t>
            </a:r>
          </a:p>
          <a:p>
            <a:pPr eaLnBrk="1" hangingPunct="1"/>
            <a:r>
              <a:rPr lang="en-US" altLang="en-US" smtClean="0">
                <a:latin typeface="Arial" panose="020B0604020202020204" pitchFamily="34" charset="0"/>
              </a:rPr>
              <a:t>Most of the debris came off a barrier island to the mainland. Property owners and insurance companies may reject cleanup responsibility. At the same time these pose hazards for boaters.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B8A1F678-4F3F-4CBF-A4DB-933DFEEB07C7}" type="slidenum">
              <a:rPr lang="en-US" altLang="en-US" sz="1300">
                <a:solidFill>
                  <a:schemeClr val="tx1"/>
                </a:solidFill>
              </a:rPr>
              <a:pPr eaLnBrk="1" hangingPunct="1"/>
              <a:t>36</a:t>
            </a:fld>
            <a:endParaRPr lang="en-US" altLang="en-US" sz="1300">
              <a:solidFill>
                <a:schemeClr val="tx1"/>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Under three feet of water adjacent to a navigation channel. Normally 4 to 5 feet of water crossed by many small boats.</a:t>
            </a:r>
          </a:p>
          <a:p>
            <a:pPr eaLnBrk="1" hangingPunct="1"/>
            <a:r>
              <a:rPr lang="en-US" altLang="en-US" smtClean="0">
                <a:latin typeface="Arial" panose="020B0604020202020204" pitchFamily="34" charset="0"/>
              </a:rPr>
              <a:t>This truck transmission weighs nearly 400 pounds.</a:t>
            </a:r>
          </a:p>
          <a:p>
            <a:pPr eaLnBrk="1" hangingPunct="1"/>
            <a:r>
              <a:rPr lang="en-US" altLang="en-US" smtClean="0">
                <a:latin typeface="Arial" panose="020B0604020202020204" pitchFamily="34" charset="0"/>
              </a:rPr>
              <a:t>Dumpsters and Conex containers abound in the post storm waterways.</a:t>
            </a:r>
          </a:p>
          <a:p>
            <a:pPr eaLnBrk="1" hangingPunct="1"/>
            <a:r>
              <a:rPr lang="en-US" altLang="en-US" smtClean="0">
                <a:latin typeface="Arial" panose="020B0604020202020204" pitchFamily="34" charset="0"/>
              </a:rPr>
              <a:t>Bridges washed away leaving pilings and debris underwater. The bridge debris may be some distance from the original location.</a:t>
            </a:r>
          </a:p>
          <a:p>
            <a:pPr eaLnBrk="1" hangingPunct="1"/>
            <a:r>
              <a:rPr lang="en-US" altLang="en-US" smtClean="0">
                <a:latin typeface="Arial" panose="020B0604020202020204" pitchFamily="34" charset="0"/>
              </a:rPr>
              <a:t>These are good reasons not to hurry to move your vessel before adequate mitigation or debris surveys.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7D2D0109-80D5-47C2-B4FE-0A5FDC8A17B2}" type="slidenum">
              <a:rPr lang="en-US" altLang="en-US" sz="1300">
                <a:solidFill>
                  <a:schemeClr val="tx1"/>
                </a:solidFill>
              </a:rPr>
              <a:pPr eaLnBrk="1" hangingPunct="1"/>
              <a:t>37</a:t>
            </a:fld>
            <a:endParaRPr lang="en-US" altLang="en-US" sz="1300">
              <a:solidFill>
                <a:schemeClr val="tx1"/>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In the water and onshore typical hazards. Is your shot series up to date? Heavy duty footwear is essential!</a:t>
            </a:r>
          </a:p>
          <a:p>
            <a:pPr eaLnBrk="1" hangingPunct="1"/>
            <a:r>
              <a:rPr lang="en-US" altLang="en-US" smtClean="0">
                <a:latin typeface="Arial" panose="020B0604020202020204" pitchFamily="34" charset="0"/>
              </a:rPr>
              <a:t>Also be a good neighbor and safely remove these hazards to a pickup pile.</a:t>
            </a:r>
          </a:p>
          <a:p>
            <a:pPr eaLnBrk="1" hangingPunct="1"/>
            <a:r>
              <a:rPr lang="en-US" altLang="en-US" smtClean="0">
                <a:latin typeface="Arial" panose="020B0604020202020204" pitchFamily="34" charset="0"/>
              </a:rPr>
              <a:t>Note: Storm damage to docks is generally viewed as “An Act of God” and not covered by insurance.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62E4CAF6-C47C-4C89-9DAE-EBBC5C4AFAD5}" type="slidenum">
              <a:rPr lang="en-US" altLang="en-US" sz="1300">
                <a:solidFill>
                  <a:schemeClr val="tx1"/>
                </a:solidFill>
              </a:rPr>
              <a:pPr eaLnBrk="1" hangingPunct="1"/>
              <a:t>38</a:t>
            </a:fld>
            <a:endParaRPr lang="en-US" altLang="en-US" sz="1300">
              <a:solidFill>
                <a:schemeClr val="tx1"/>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Sunken boats are a major problem. Be careful, if your insurance company pays you off you remain liable for the salvage removal of the boat and hazardous materials.</a:t>
            </a:r>
          </a:p>
          <a:p>
            <a:pPr eaLnBrk="1" hangingPunct="1"/>
            <a:r>
              <a:rPr lang="en-US" altLang="en-US" smtClean="0">
                <a:latin typeface="Arial" panose="020B0604020202020204" pitchFamily="34" charset="0"/>
              </a:rPr>
              <a:t>The owner is responsible for salvage of his property. But insurance companies concerns may also prevent rapid removal. Before jumping in to clear abandoned vessels check the law! In some states this can be a difficult and time consuming process. At the same time you can not abandon your responsibility to remove your vessel.</a:t>
            </a:r>
          </a:p>
          <a:p>
            <a:pPr eaLnBrk="1" hangingPunct="1"/>
            <a:r>
              <a:rPr lang="en-US" altLang="en-US" smtClean="0">
                <a:latin typeface="Arial" panose="020B0604020202020204" pitchFamily="34" charset="0"/>
              </a:rPr>
              <a:t>Navigation hazards (in charted channels) will get attention first. These hazards to storm recovery may be removed by local or USCG action. The owner may be billed for the removal costs.</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B95A3155-1995-456A-BC5E-A12083FF8046}" type="slidenum">
              <a:rPr lang="en-US" altLang="en-US" sz="1300">
                <a:solidFill>
                  <a:schemeClr val="tx1"/>
                </a:solidFill>
              </a:rPr>
              <a:pPr eaLnBrk="1" hangingPunct="1"/>
              <a:t>39</a:t>
            </a:fld>
            <a:endParaRPr lang="en-US" altLang="en-US" sz="1300">
              <a:solidFill>
                <a:schemeClr val="tx1"/>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Local, State and Federal authorities may not clear many waterways.</a:t>
            </a:r>
          </a:p>
          <a:p>
            <a:pPr eaLnBrk="1" hangingPunct="1"/>
            <a:r>
              <a:rPr lang="en-US" altLang="en-US" smtClean="0">
                <a:latin typeface="Arial" panose="020B0604020202020204" pitchFamily="34" charset="0"/>
              </a:rPr>
              <a:t>Some localities have prepared plan as to what waterways will be surveyed and the order for restoration.</a:t>
            </a:r>
          </a:p>
          <a:p>
            <a:pPr eaLnBrk="1" hangingPunct="1"/>
            <a:r>
              <a:rPr lang="en-US" altLang="en-US" smtClean="0">
                <a:latin typeface="Arial" panose="020B0604020202020204" pitchFamily="34" charset="0"/>
              </a:rPr>
              <a:t>Check for maps in your locality – if your hurricane hole is in an area that will not be cleared you may not be able to recover your boat.</a:t>
            </a:r>
          </a:p>
          <a:p>
            <a:pPr eaLnBrk="1" hangingPunct="1"/>
            <a:r>
              <a:rPr lang="en-US" altLang="en-US" smtClean="0">
                <a:latin typeface="Arial" panose="020B0604020202020204" pitchFamily="34" charset="0"/>
              </a:rPr>
              <a:t>Many waterways will not be restored.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BC8C6571-949A-408E-AB51-44118331986E}" type="slidenum">
              <a:rPr lang="en-US" altLang="en-US" sz="1300">
                <a:solidFill>
                  <a:schemeClr val="tx1"/>
                </a:solidFill>
              </a:rPr>
              <a:pPr eaLnBrk="1" hangingPunct="1"/>
              <a:t>40</a:t>
            </a:fld>
            <a:endParaRPr lang="en-US" altLang="en-US" sz="1300">
              <a:solidFill>
                <a:schemeClr val="tx1"/>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If you live in coastal areas you most likely have already heard from your insurance agent. Your insurance company wants to know that you take every reasonable precaution to protect your vessel and reduce liability and claims.</a:t>
            </a:r>
          </a:p>
          <a:p>
            <a:pPr eaLnBrk="1" hangingPunct="1"/>
            <a:r>
              <a:rPr lang="en-US" altLang="en-US" dirty="0" smtClean="0">
                <a:latin typeface="Arial" panose="020B0604020202020204" pitchFamily="34" charset="0"/>
              </a:rPr>
              <a:t>A growing number of boaters are not insuring their boats or can not acquire insurance depending on vessel type, age, size, and location. This may increase your liability concerns in the event of a storm.</a:t>
            </a:r>
          </a:p>
          <a:p>
            <a:pPr eaLnBrk="1" hangingPunct="1"/>
            <a:endParaRPr lang="en-US" altLang="en-US" dirty="0" smtClean="0">
              <a:latin typeface="Arial" panose="020B0604020202020204" pitchFamily="34" charset="0"/>
            </a:endParaRPr>
          </a:p>
          <a:p>
            <a:pPr eaLnBrk="1" hangingPunct="1"/>
            <a:r>
              <a:rPr lang="en-US" altLang="en-US" dirty="0" smtClean="0">
                <a:solidFill>
                  <a:srgbClr val="003366"/>
                </a:solidFill>
                <a:latin typeface="Arial" panose="020B0604020202020204" pitchFamily="34" charset="0"/>
              </a:rPr>
              <a:t>You must take </a:t>
            </a:r>
            <a:r>
              <a:rPr lang="en-US" altLang="en-US" dirty="0" smtClean="0">
                <a:solidFill>
                  <a:srgbClr val="990033"/>
                </a:solidFill>
                <a:latin typeface="Arial" panose="020B0604020202020204" pitchFamily="34" charset="0"/>
              </a:rPr>
              <a:t>“reasonable” </a:t>
            </a:r>
            <a:br>
              <a:rPr lang="en-US" altLang="en-US" dirty="0" smtClean="0">
                <a:solidFill>
                  <a:srgbClr val="990033"/>
                </a:solidFill>
                <a:latin typeface="Arial" panose="020B0604020202020204" pitchFamily="34" charset="0"/>
              </a:rPr>
            </a:br>
            <a:r>
              <a:rPr lang="en-US" altLang="en-US" dirty="0" smtClean="0">
                <a:solidFill>
                  <a:srgbClr val="003366"/>
                </a:solidFill>
                <a:latin typeface="Arial" panose="020B0604020202020204" pitchFamily="34" charset="0"/>
              </a:rPr>
              <a:t>    action to prevent further loss /  </a:t>
            </a:r>
            <a:br>
              <a:rPr lang="en-US" altLang="en-US" dirty="0" smtClean="0">
                <a:solidFill>
                  <a:srgbClr val="003366"/>
                </a:solidFill>
                <a:latin typeface="Arial" panose="020B0604020202020204" pitchFamily="34" charset="0"/>
              </a:rPr>
            </a:br>
            <a:r>
              <a:rPr lang="en-US" altLang="en-US" dirty="0" smtClean="0">
                <a:solidFill>
                  <a:srgbClr val="003366"/>
                </a:solidFill>
                <a:latin typeface="Arial" panose="020B0604020202020204" pitchFamily="34" charset="0"/>
              </a:rPr>
              <a:t>    damage</a:t>
            </a:r>
          </a:p>
          <a:p>
            <a:pPr eaLnBrk="1" hangingPunct="1"/>
            <a:r>
              <a:rPr lang="en-US" altLang="en-US" dirty="0" smtClean="0">
                <a:solidFill>
                  <a:srgbClr val="003366"/>
                </a:solidFill>
                <a:latin typeface="Arial" panose="020B0604020202020204" pitchFamily="34" charset="0"/>
              </a:rPr>
              <a:t>Return when prudent and access</a:t>
            </a:r>
            <a:br>
              <a:rPr lang="en-US" altLang="en-US" dirty="0" smtClean="0">
                <a:solidFill>
                  <a:srgbClr val="003366"/>
                </a:solidFill>
                <a:latin typeface="Arial" panose="020B0604020202020204" pitchFamily="34" charset="0"/>
              </a:rPr>
            </a:br>
            <a:r>
              <a:rPr lang="en-US" altLang="en-US" dirty="0" smtClean="0">
                <a:solidFill>
                  <a:srgbClr val="003366"/>
                </a:solidFill>
                <a:latin typeface="Arial" panose="020B0604020202020204" pitchFamily="34" charset="0"/>
              </a:rPr>
              <a:t>     is allowed</a:t>
            </a:r>
          </a:p>
          <a:p>
            <a:pPr eaLnBrk="1" hangingPunct="1"/>
            <a:r>
              <a:rPr lang="en-US" altLang="en-US" dirty="0" smtClean="0">
                <a:solidFill>
                  <a:srgbClr val="003366"/>
                </a:solidFill>
                <a:latin typeface="Arial" panose="020B0604020202020204" pitchFamily="34" charset="0"/>
              </a:rPr>
              <a:t>Submerged Engines:</a:t>
            </a:r>
          </a:p>
          <a:p>
            <a:pPr lvl="1" eaLnBrk="1" hangingPunct="1"/>
            <a:r>
              <a:rPr lang="en-US" altLang="en-US" sz="900" dirty="0" smtClean="0">
                <a:solidFill>
                  <a:srgbClr val="003366"/>
                </a:solidFill>
                <a:latin typeface="Arial" panose="020B0604020202020204" pitchFamily="34" charset="0"/>
              </a:rPr>
              <a:t>Outboards </a:t>
            </a:r>
          </a:p>
          <a:p>
            <a:pPr lvl="1" eaLnBrk="1" hangingPunct="1"/>
            <a:r>
              <a:rPr lang="en-US" altLang="en-US" sz="900" dirty="0" smtClean="0">
                <a:solidFill>
                  <a:srgbClr val="003366"/>
                </a:solidFill>
                <a:latin typeface="Arial" panose="020B0604020202020204" pitchFamily="34" charset="0"/>
              </a:rPr>
              <a:t>Gas Inboard</a:t>
            </a:r>
          </a:p>
          <a:p>
            <a:pPr lvl="1" eaLnBrk="1" hangingPunct="1"/>
            <a:r>
              <a:rPr lang="en-US" altLang="en-US" sz="900" dirty="0" smtClean="0">
                <a:solidFill>
                  <a:srgbClr val="003366"/>
                </a:solidFill>
                <a:latin typeface="Arial" panose="020B0604020202020204" pitchFamily="34" charset="0"/>
              </a:rPr>
              <a:t>Diesel Inboards </a:t>
            </a:r>
          </a:p>
          <a:p>
            <a:pPr lvl="1" eaLnBrk="1" hangingPunct="1"/>
            <a:r>
              <a:rPr lang="en-US" altLang="en-US" sz="900" dirty="0" smtClean="0">
                <a:solidFill>
                  <a:srgbClr val="003366"/>
                </a:solidFill>
                <a:latin typeface="Arial" panose="020B0604020202020204" pitchFamily="34" charset="0"/>
              </a:rPr>
              <a:t>Generators </a:t>
            </a:r>
          </a:p>
          <a:p>
            <a:pPr eaLnBrk="1" hangingPunct="1"/>
            <a:r>
              <a:rPr lang="en-US" altLang="en-US" dirty="0" smtClean="0">
                <a:solidFill>
                  <a:srgbClr val="003366"/>
                </a:solidFill>
                <a:latin typeface="Arial" panose="020B0604020202020204" pitchFamily="34" charset="0"/>
              </a:rPr>
              <a:t>Generator engines may be</a:t>
            </a:r>
            <a:br>
              <a:rPr lang="en-US" altLang="en-US" dirty="0" smtClean="0">
                <a:solidFill>
                  <a:srgbClr val="003366"/>
                </a:solidFill>
                <a:latin typeface="Arial" panose="020B0604020202020204" pitchFamily="34" charset="0"/>
              </a:rPr>
            </a:br>
            <a:r>
              <a:rPr lang="en-US" altLang="en-US" dirty="0" smtClean="0">
                <a:solidFill>
                  <a:srgbClr val="003366"/>
                </a:solidFill>
                <a:latin typeface="Arial" panose="020B0604020202020204" pitchFamily="34" charset="0"/>
              </a:rPr>
              <a:t>    restored, but electrical </a:t>
            </a:r>
            <a:br>
              <a:rPr lang="en-US" altLang="en-US" dirty="0" smtClean="0">
                <a:solidFill>
                  <a:srgbClr val="003366"/>
                </a:solidFill>
                <a:latin typeface="Arial" panose="020B0604020202020204" pitchFamily="34" charset="0"/>
              </a:rPr>
            </a:br>
            <a:r>
              <a:rPr lang="en-US" altLang="en-US" dirty="0" smtClean="0">
                <a:solidFill>
                  <a:srgbClr val="003366"/>
                </a:solidFill>
                <a:latin typeface="Arial" panose="020B0604020202020204" pitchFamily="34" charset="0"/>
              </a:rPr>
              <a:t>    generators are not repairable</a:t>
            </a:r>
            <a:r>
              <a:rPr lang="en-US" altLang="en-US" sz="1000" dirty="0" smtClean="0">
                <a:solidFill>
                  <a:srgbClr val="003366"/>
                </a:solidFill>
                <a:latin typeface="Arial" panose="020B0604020202020204" pitchFamily="34" charset="0"/>
              </a:rPr>
              <a:t/>
            </a:r>
            <a:br>
              <a:rPr lang="en-US" altLang="en-US" sz="1000" dirty="0" smtClean="0">
                <a:solidFill>
                  <a:srgbClr val="003366"/>
                </a:solidFill>
                <a:latin typeface="Arial" panose="020B0604020202020204" pitchFamily="34" charset="0"/>
              </a:rPr>
            </a:br>
            <a:endParaRPr lang="en-US" altLang="en-US" sz="800" dirty="0" smtClean="0">
              <a:solidFill>
                <a:srgbClr val="003366"/>
              </a:solidFill>
              <a:latin typeface="Arial" panose="020B0604020202020204" pitchFamily="34" charset="0"/>
            </a:endParaRPr>
          </a:p>
          <a:p>
            <a:pPr eaLnBrk="1" hangingPunct="1"/>
            <a:r>
              <a:rPr lang="en-US" altLang="en-US" dirty="0" smtClean="0">
                <a:solidFill>
                  <a:srgbClr val="990033"/>
                </a:solidFill>
                <a:latin typeface="Arial" panose="020B0604020202020204" pitchFamily="34" charset="0"/>
              </a:rPr>
              <a:t>Advise insurer if circumstances prevent taking reasonable action</a:t>
            </a:r>
          </a:p>
          <a:p>
            <a:pPr eaLnBrk="1" hangingPunct="1"/>
            <a:endParaRPr lang="en-US" altLang="en-US" dirty="0" smtClean="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81FBC078-55E7-4D02-828F-A6C5E4620046}" type="slidenum">
              <a:rPr lang="en-US" altLang="en-US" sz="1300">
                <a:solidFill>
                  <a:schemeClr val="tx1"/>
                </a:solidFill>
              </a:rPr>
              <a:pPr eaLnBrk="1" hangingPunct="1"/>
              <a:t>41</a:t>
            </a:fld>
            <a:endParaRPr lang="en-US" altLang="en-US" sz="1300">
              <a:solidFill>
                <a:schemeClr val="tx1"/>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Develop your hurricane plan early. Knowing what and when to act is important – once the advisory is issued is not the time to buy line or anchors since they may be sold out.</a:t>
            </a:r>
          </a:p>
          <a:p>
            <a:pPr eaLnBrk="1" hangingPunct="1"/>
            <a:r>
              <a:rPr lang="en-US" altLang="en-US" smtClean="0">
                <a:latin typeface="Arial" panose="020B0604020202020204" pitchFamily="34" charset="0"/>
              </a:rPr>
              <a:t>Make all arrangements for moving and securing your vessel prior to hurricane season. If you need to be lifted out the marina may not have time if you have not made prior arrangements.  You may find your trailer is not ready for the load and road.</a:t>
            </a:r>
          </a:p>
          <a:p>
            <a:pPr eaLnBrk="1" hangingPunct="1"/>
            <a:r>
              <a:rPr lang="en-US" altLang="en-US" smtClean="0">
                <a:latin typeface="Arial" panose="020B0604020202020204" pitchFamily="34" charset="0"/>
              </a:rPr>
              <a:t>There are insufficient safe havens. Act early! Like birds, the early boater gets the best anchorage or hurricane hole.</a:t>
            </a:r>
          </a:p>
          <a:p>
            <a:pPr eaLnBrk="1" hangingPunct="1"/>
            <a:r>
              <a:rPr lang="en-US" altLang="en-US" smtClean="0">
                <a:latin typeface="Arial" panose="020B0604020202020204" pitchFamily="34" charset="0"/>
              </a:rPr>
              <a:t>Do not stay on your vessel, or try to move or secure it after small craft warnings are issued. Trying this may make you one of the 25% of the injuries and deaths due to major storms.</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20DE484F-00DF-45C6-9E56-336DF8876CDD}" type="slidenum">
              <a:rPr lang="en-US" altLang="en-US" sz="1300">
                <a:solidFill>
                  <a:schemeClr val="tx1"/>
                </a:solidFill>
              </a:rPr>
              <a:pPr eaLnBrk="1" hangingPunct="1"/>
              <a:t>6</a:t>
            </a:fld>
            <a:endParaRPr lang="en-US" altLang="en-US" sz="1300">
              <a:solidFill>
                <a:schemeClr val="tx1"/>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30DDCCBC-181C-4AD7-B62E-BD61F074E933}" type="slidenum">
              <a:rPr lang="en-US" altLang="en-US" sz="1300">
                <a:solidFill>
                  <a:schemeClr val="tx1"/>
                </a:solidFill>
              </a:rPr>
              <a:pPr eaLnBrk="1" hangingPunct="1"/>
              <a:t>42</a:t>
            </a:fld>
            <a:endParaRPr lang="en-US" altLang="en-US" sz="1300">
              <a:solidFill>
                <a:schemeClr val="tx1"/>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Don’t be fooled by the lull or calm as the storm eye passes. The second half will soon strike. Too frequently storm survivors leave shelter to see what has happened only to be caught by the next wave of severe weather and flying debris.</a:t>
            </a:r>
          </a:p>
          <a:p>
            <a:pPr eaLnBrk="1" hangingPunct="1"/>
            <a:r>
              <a:rPr lang="en-US" altLang="en-US" dirty="0" smtClean="0">
                <a:latin typeface="Arial" panose="020B0604020202020204" pitchFamily="34" charset="0"/>
              </a:rPr>
              <a:t>Stay tuned to official bulletins. Don’t return to your vessel until told it is safe to do so. Rumor will abound, local state and federal emergency management officials will advise when it is safe to move about. The National Hurricane Center bulletins are the best source of storm movement and dangers.</a:t>
            </a:r>
          </a:p>
          <a:p>
            <a:pPr eaLnBrk="1" hangingPunct="1"/>
            <a:r>
              <a:rPr lang="en-US" altLang="en-US" dirty="0" smtClean="0">
                <a:latin typeface="Arial" panose="020B0604020202020204" pitchFamily="34" charset="0"/>
              </a:rPr>
              <a:t>Vessels that sink during a storm are not considered boating accidents. An accident report is not necessary but you may want to request a state of police Owner’s Report Form for an insurance damage claim.</a:t>
            </a:r>
          </a:p>
          <a:p>
            <a:pPr eaLnBrk="1" hangingPunct="1"/>
            <a:endParaRPr lang="en-US" altLang="en-US" dirty="0" smtClean="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A82A4830-D6AF-4F3F-888B-23A423C2BC18}" type="slidenum">
              <a:rPr lang="en-US" altLang="en-US" sz="1300">
                <a:solidFill>
                  <a:schemeClr val="tx1"/>
                </a:solidFill>
              </a:rPr>
              <a:pPr eaLnBrk="1" hangingPunct="1"/>
              <a:t>43</a:t>
            </a:fld>
            <a:endParaRPr lang="en-US" altLang="en-US" sz="1300">
              <a:solidFill>
                <a:schemeClr val="tx1"/>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Sunken vessels must be removed from the water. Do not abandon a sunken vessel.</a:t>
            </a:r>
          </a:p>
          <a:p>
            <a:pPr eaLnBrk="1" hangingPunct="1"/>
            <a:r>
              <a:rPr lang="en-US" altLang="en-US" dirty="0" smtClean="0">
                <a:latin typeface="Arial" panose="020B0604020202020204" pitchFamily="34" charset="0"/>
              </a:rPr>
              <a:t>Your life is more valuable than your property. Do not allow yourself to become a hurricane statistic!</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88DADB-EFC9-4EC8-8942-E66C99C93D61}" type="slidenum">
              <a:rPr lang="en-US" altLang="en-US" smtClean="0"/>
              <a:pPr/>
              <a:t>45</a:t>
            </a:fld>
            <a:endParaRPr lang="en-US" altLang="en-US"/>
          </a:p>
        </p:txBody>
      </p:sp>
    </p:spTree>
    <p:extLst>
      <p:ext uri="{BB962C8B-B14F-4D97-AF65-F5344CB8AC3E}">
        <p14:creationId xmlns:p14="http://schemas.microsoft.com/office/powerpoint/2010/main" val="3554514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20DE484F-00DF-45C6-9E56-336DF8876CDD}" type="slidenum">
              <a:rPr lang="en-US" altLang="en-US" sz="1300">
                <a:solidFill>
                  <a:schemeClr val="tx1"/>
                </a:solidFill>
              </a:rPr>
              <a:pPr eaLnBrk="1" hangingPunct="1"/>
              <a:t>7</a:t>
            </a:fld>
            <a:endParaRPr lang="en-US" altLang="en-US" sz="1300">
              <a:solidFill>
                <a:schemeClr val="tx1"/>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Hurricane Ian – satellite view</a:t>
            </a:r>
          </a:p>
          <a:p>
            <a:pPr eaLnBrk="1" hangingPunct="1"/>
            <a:r>
              <a:rPr lang="en-US" altLang="en-US" dirty="0" smtClean="0">
                <a:latin typeface="Arial" panose="020B0604020202020204" pitchFamily="34" charset="0"/>
              </a:rPr>
              <a:t>Winds around the eye: most intense</a:t>
            </a:r>
            <a:r>
              <a:rPr lang="en-US" altLang="en-US" baseline="0" dirty="0" smtClean="0">
                <a:latin typeface="Arial" panose="020B0604020202020204" pitchFamily="34" charset="0"/>
              </a:rPr>
              <a:t> in the eyewall</a:t>
            </a:r>
          </a:p>
          <a:p>
            <a:pPr eaLnBrk="1" hangingPunct="1"/>
            <a:r>
              <a:rPr lang="en-US" altLang="en-US" baseline="0" dirty="0" smtClean="0">
                <a:latin typeface="Arial" panose="020B0604020202020204" pitchFamily="34" charset="0"/>
              </a:rPr>
              <a:t>Winds with travel of hurricane</a:t>
            </a:r>
          </a:p>
          <a:p>
            <a:pPr eaLnBrk="1" hangingPunct="1"/>
            <a:r>
              <a:rPr lang="en-US" altLang="en-US" dirty="0" smtClean="0">
                <a:latin typeface="Arial" panose="020B0604020202020204" pitchFamily="34" charset="0"/>
              </a:rPr>
              <a:t>	Winds on right side = rotational winds plus travel speed.</a:t>
            </a:r>
            <a:r>
              <a:rPr lang="en-US" altLang="en-US" baseline="0" dirty="0" smtClean="0">
                <a:latin typeface="Arial" panose="020B0604020202020204" pitchFamily="34" charset="0"/>
              </a:rPr>
              <a:t>  Example: 120mph rotational wind plus 15mph travel speed = 135mph winds.</a:t>
            </a:r>
          </a:p>
          <a:p>
            <a:pPr eaLnBrk="1" hangingPunct="1"/>
            <a:r>
              <a:rPr lang="en-US" altLang="en-US" baseline="0" dirty="0" smtClean="0">
                <a:latin typeface="Arial" panose="020B0604020202020204" pitchFamily="34" charset="0"/>
              </a:rPr>
              <a:t>Winds on left side = rotational winds minus travel speed.  Example: 120 mph rotational wind minus 15mph travel speed = 105mph winds.</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794450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20DE484F-00DF-45C6-9E56-336DF8876CDD}" type="slidenum">
              <a:rPr lang="en-US" altLang="en-US" sz="1300">
                <a:solidFill>
                  <a:schemeClr val="tx1"/>
                </a:solidFill>
              </a:rPr>
              <a:pPr eaLnBrk="1" hangingPunct="1"/>
              <a:t>8</a:t>
            </a:fld>
            <a:endParaRPr lang="en-US" altLang="en-US" sz="1300">
              <a:solidFill>
                <a:schemeClr val="tx1"/>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What this means is that if you are on the right side of the track, the winds you experience will be the highest: rotational plus travel</a:t>
            </a:r>
          </a:p>
          <a:p>
            <a:pPr eaLnBrk="1" hangingPunct="1"/>
            <a:r>
              <a:rPr lang="en-US" altLang="en-US" dirty="0" smtClean="0">
                <a:latin typeface="Arial" panose="020B0604020202020204" pitchFamily="34" charset="0"/>
              </a:rPr>
              <a:t>Winds on the left side of the track will be lower: rotational minus travel</a:t>
            </a:r>
          </a:p>
        </p:txBody>
      </p:sp>
    </p:spTree>
    <p:extLst>
      <p:ext uri="{BB962C8B-B14F-4D97-AF65-F5344CB8AC3E}">
        <p14:creationId xmlns:p14="http://schemas.microsoft.com/office/powerpoint/2010/main" val="198980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20DE484F-00DF-45C6-9E56-336DF8876CDD}" type="slidenum">
              <a:rPr lang="en-US" altLang="en-US" sz="1300">
                <a:solidFill>
                  <a:schemeClr val="tx1"/>
                </a:solidFill>
              </a:rPr>
              <a:pPr eaLnBrk="1" hangingPunct="1"/>
              <a:t>9</a:t>
            </a:fld>
            <a:endParaRPr lang="en-US" altLang="en-US" sz="1300">
              <a:solidFill>
                <a:schemeClr val="tx1"/>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Wind Direction:</a:t>
            </a:r>
          </a:p>
          <a:p>
            <a:pPr eaLnBrk="1" hangingPunct="1"/>
            <a:r>
              <a:rPr lang="en-US" altLang="en-US" dirty="0" smtClean="0">
                <a:latin typeface="Arial" panose="020B0604020202020204" pitchFamily="34" charset="0"/>
              </a:rPr>
              <a:t>Depends upon where you are relative to the eye.</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North of the eye: winds will start out from the north,</a:t>
            </a:r>
            <a:r>
              <a:rPr lang="en-US" altLang="en-US" baseline="0" dirty="0" smtClean="0">
                <a:latin typeface="Arial" panose="020B0604020202020204" pitchFamily="34" charset="0"/>
              </a:rPr>
              <a:t> change to east, then southeast.</a:t>
            </a:r>
          </a:p>
          <a:p>
            <a:pPr eaLnBrk="1" hangingPunct="1"/>
            <a:endParaRPr lang="en-US" altLang="en-US" baseline="0" dirty="0" smtClean="0">
              <a:latin typeface="Arial" panose="020B0604020202020204" pitchFamily="34" charset="0"/>
            </a:endParaRPr>
          </a:p>
          <a:p>
            <a:pPr eaLnBrk="1" hangingPunct="1"/>
            <a:r>
              <a:rPr lang="en-US" altLang="en-US" baseline="0" dirty="0" smtClean="0">
                <a:latin typeface="Arial" panose="020B0604020202020204" pitchFamily="34" charset="0"/>
              </a:rPr>
              <a:t>Center of eye: winds will start from the north, the eye passes, then from the south</a:t>
            </a:r>
          </a:p>
          <a:p>
            <a:pPr eaLnBrk="1" hangingPunct="1"/>
            <a:endParaRPr lang="en-US" altLang="en-US" baseline="0" dirty="0" smtClean="0">
              <a:latin typeface="Arial" panose="020B0604020202020204" pitchFamily="34" charset="0"/>
            </a:endParaRPr>
          </a:p>
          <a:p>
            <a:pPr eaLnBrk="1" hangingPunct="1"/>
            <a:r>
              <a:rPr lang="en-US" altLang="en-US" baseline="0" dirty="0" smtClean="0">
                <a:latin typeface="Arial" panose="020B0604020202020204" pitchFamily="34" charset="0"/>
              </a:rPr>
              <a:t>South of the eye: winds start from the northwest, change to west, then from southwest</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62982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20DE484F-00DF-45C6-9E56-336DF8876CDD}" type="slidenum">
              <a:rPr lang="en-US" altLang="en-US" sz="1300">
                <a:solidFill>
                  <a:schemeClr val="tx1"/>
                </a:solidFill>
              </a:rPr>
              <a:pPr eaLnBrk="1" hangingPunct="1"/>
              <a:t>10</a:t>
            </a:fld>
            <a:endParaRPr lang="en-US" altLang="en-US" sz="1300">
              <a:solidFill>
                <a:schemeClr val="tx1"/>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Winds around hurricane push</a:t>
            </a:r>
            <a:r>
              <a:rPr lang="en-US" altLang="en-US" baseline="0" dirty="0" smtClean="0">
                <a:latin typeface="Arial" panose="020B0604020202020204" pitchFamily="34" charset="0"/>
              </a:rPr>
              <a:t> water ahead: storm surge</a:t>
            </a:r>
          </a:p>
          <a:p>
            <a:pPr eaLnBrk="1" hangingPunct="1"/>
            <a:endParaRPr lang="en-US" altLang="en-US" baseline="0" dirty="0" smtClean="0">
              <a:latin typeface="Arial" panose="020B0604020202020204" pitchFamily="34" charset="0"/>
            </a:endParaRPr>
          </a:p>
          <a:p>
            <a:pPr eaLnBrk="1" hangingPunct="1"/>
            <a:r>
              <a:rPr lang="en-US" altLang="en-US" baseline="0" dirty="0" smtClean="0">
                <a:latin typeface="Arial" panose="020B0604020202020204" pitchFamily="34" charset="0"/>
              </a:rPr>
              <a:t>Storm surge is on top of normal tides.</a:t>
            </a:r>
          </a:p>
          <a:p>
            <a:pPr eaLnBrk="1" hangingPunct="1"/>
            <a:endParaRPr lang="en-US" altLang="en-US" baseline="0" dirty="0" smtClean="0">
              <a:latin typeface="Arial" panose="020B0604020202020204" pitchFamily="34" charset="0"/>
            </a:endParaRPr>
          </a:p>
          <a:p>
            <a:pPr eaLnBrk="1" hangingPunct="1"/>
            <a:r>
              <a:rPr lang="en-US" altLang="en-US" baseline="0" dirty="0" smtClean="0">
                <a:latin typeface="Arial" panose="020B0604020202020204" pitchFamily="34" charset="0"/>
              </a:rPr>
              <a:t>Plus wind-generated waves on top of the surge, perhaps 20 – 30 </a:t>
            </a:r>
            <a:r>
              <a:rPr lang="en-US" altLang="en-US" baseline="0" dirty="0" err="1" smtClean="0">
                <a:latin typeface="Arial" panose="020B0604020202020204" pitchFamily="34" charset="0"/>
              </a:rPr>
              <a:t>ft</a:t>
            </a:r>
            <a:endParaRPr lang="en-US" altLang="en-US" baseline="0" dirty="0" smtClean="0">
              <a:latin typeface="Arial" panose="020B0604020202020204" pitchFamily="34" charset="0"/>
            </a:endParaRPr>
          </a:p>
          <a:p>
            <a:pPr eaLnBrk="1" hangingPunct="1"/>
            <a:endParaRPr lang="en-US" altLang="en-US" baseline="0" dirty="0" smtClean="0">
              <a:latin typeface="Arial" panose="020B0604020202020204" pitchFamily="34" charset="0"/>
            </a:endParaRPr>
          </a:p>
          <a:p>
            <a:pPr eaLnBrk="1" hangingPunct="1"/>
            <a:r>
              <a:rPr lang="en-US" altLang="en-US" baseline="0" dirty="0" smtClean="0">
                <a:latin typeface="Arial" panose="020B0604020202020204" pitchFamily="34" charset="0"/>
              </a:rPr>
              <a:t>Jupiter Lighthouse base is about 48ft above the water; for a Cat 5 storm, the base will likely be getting wet.</a:t>
            </a:r>
          </a:p>
          <a:p>
            <a:pPr eaLnBrk="1" hangingPunct="1"/>
            <a:endParaRPr lang="en-US" altLang="en-US" baseline="0" dirty="0" smtClean="0">
              <a:latin typeface="Arial" panose="020B0604020202020204" pitchFamily="34" charset="0"/>
            </a:endParaRPr>
          </a:p>
          <a:p>
            <a:pPr eaLnBrk="1" hangingPunct="1"/>
            <a:r>
              <a:rPr lang="en-US" altLang="en-US" baseline="0" dirty="0" smtClean="0">
                <a:latin typeface="Arial" panose="020B0604020202020204" pitchFamily="34" charset="0"/>
              </a:rPr>
              <a:t>This is what storm surge looks like</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86252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600">
                <a:solidFill>
                  <a:schemeClr val="bg1"/>
                </a:solidFill>
                <a:latin typeface="Arial" panose="020B0604020202020204" pitchFamily="34" charset="0"/>
              </a:defRPr>
            </a:lvl1pPr>
            <a:lvl2pPr marL="742950" indent="-285750" defTabSz="966788" eaLnBrk="0" hangingPunct="0">
              <a:defRPr sz="3600">
                <a:solidFill>
                  <a:schemeClr val="bg1"/>
                </a:solidFill>
                <a:latin typeface="Arial" panose="020B0604020202020204" pitchFamily="34" charset="0"/>
              </a:defRPr>
            </a:lvl2pPr>
            <a:lvl3pPr marL="1143000" indent="-228600" defTabSz="966788" eaLnBrk="0" hangingPunct="0">
              <a:defRPr sz="3600">
                <a:solidFill>
                  <a:schemeClr val="bg1"/>
                </a:solidFill>
                <a:latin typeface="Arial" panose="020B0604020202020204" pitchFamily="34" charset="0"/>
              </a:defRPr>
            </a:lvl3pPr>
            <a:lvl4pPr marL="1600200" indent="-228600" defTabSz="966788" eaLnBrk="0" hangingPunct="0">
              <a:defRPr sz="3600">
                <a:solidFill>
                  <a:schemeClr val="bg1"/>
                </a:solidFill>
                <a:latin typeface="Arial" panose="020B0604020202020204" pitchFamily="34" charset="0"/>
              </a:defRPr>
            </a:lvl4pPr>
            <a:lvl5pPr marL="2057400" indent="-228600" defTabSz="966788" eaLnBrk="0" hangingPunct="0">
              <a:defRPr sz="3600">
                <a:solidFill>
                  <a:schemeClr val="bg1"/>
                </a:solidFill>
                <a:latin typeface="Arial" panose="020B0604020202020204" pitchFamily="34" charset="0"/>
              </a:defRPr>
            </a:lvl5pPr>
            <a:lvl6pPr marL="25146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defTabSz="966788"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20DE484F-00DF-45C6-9E56-336DF8876CDD}" type="slidenum">
              <a:rPr lang="en-US" altLang="en-US" sz="1300">
                <a:solidFill>
                  <a:schemeClr val="tx1"/>
                </a:solidFill>
              </a:rPr>
              <a:pPr eaLnBrk="1" hangingPunct="1"/>
              <a:t>11</a:t>
            </a:fld>
            <a:endParaRPr lang="en-US" altLang="en-US" sz="1300">
              <a:solidFill>
                <a:schemeClr val="tx1"/>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Winds around hurricane push</a:t>
            </a:r>
            <a:r>
              <a:rPr lang="en-US" altLang="en-US" baseline="0" dirty="0" smtClean="0">
                <a:latin typeface="Arial" panose="020B0604020202020204" pitchFamily="34" charset="0"/>
              </a:rPr>
              <a:t> water ahead: storm surge</a:t>
            </a:r>
          </a:p>
          <a:p>
            <a:pPr eaLnBrk="1" hangingPunct="1"/>
            <a:endParaRPr lang="en-US" altLang="en-US" baseline="0" dirty="0" smtClean="0">
              <a:latin typeface="Arial" panose="020B0604020202020204" pitchFamily="34" charset="0"/>
            </a:endParaRPr>
          </a:p>
          <a:p>
            <a:pPr eaLnBrk="1" hangingPunct="1"/>
            <a:r>
              <a:rPr lang="en-US" altLang="en-US" baseline="0" dirty="0" smtClean="0">
                <a:latin typeface="Arial" panose="020B0604020202020204" pitchFamily="34" charset="0"/>
              </a:rPr>
              <a:t>Storm surge is on top of normal tides.</a:t>
            </a:r>
          </a:p>
          <a:p>
            <a:pPr eaLnBrk="1" hangingPunct="1"/>
            <a:endParaRPr lang="en-US" altLang="en-US" baseline="0" dirty="0" smtClean="0">
              <a:latin typeface="Arial" panose="020B0604020202020204" pitchFamily="34" charset="0"/>
            </a:endParaRPr>
          </a:p>
          <a:p>
            <a:pPr eaLnBrk="1" hangingPunct="1"/>
            <a:r>
              <a:rPr lang="en-US" altLang="en-US" baseline="0" dirty="0" smtClean="0">
                <a:latin typeface="Arial" panose="020B0604020202020204" pitchFamily="34" charset="0"/>
              </a:rPr>
              <a:t>Plus wind-generated waves on top of the surge, perhaps 20 – 30 </a:t>
            </a:r>
            <a:r>
              <a:rPr lang="en-US" altLang="en-US" baseline="0" dirty="0" err="1" smtClean="0">
                <a:latin typeface="Arial" panose="020B0604020202020204" pitchFamily="34" charset="0"/>
              </a:rPr>
              <a:t>ft</a:t>
            </a:r>
            <a:endParaRPr lang="en-US" altLang="en-US" baseline="0" dirty="0" smtClean="0">
              <a:latin typeface="Arial" panose="020B0604020202020204" pitchFamily="34" charset="0"/>
            </a:endParaRPr>
          </a:p>
          <a:p>
            <a:pPr eaLnBrk="1" hangingPunct="1"/>
            <a:endParaRPr lang="en-US" altLang="en-US" baseline="0" dirty="0" smtClean="0">
              <a:latin typeface="Arial" panose="020B0604020202020204" pitchFamily="34" charset="0"/>
            </a:endParaRPr>
          </a:p>
          <a:p>
            <a:pPr eaLnBrk="1" hangingPunct="1"/>
            <a:r>
              <a:rPr lang="en-US" altLang="en-US" baseline="0" dirty="0" smtClean="0">
                <a:latin typeface="Arial" panose="020B0604020202020204" pitchFamily="34" charset="0"/>
              </a:rPr>
              <a:t>Jupiter Lighthouse base is about 48ft above the water; for a Cat 5 storm, the base will likely be getting wet.</a:t>
            </a:r>
          </a:p>
          <a:p>
            <a:pPr eaLnBrk="1" hangingPunct="1"/>
            <a:endParaRPr lang="en-US" altLang="en-US" baseline="0" dirty="0" smtClean="0">
              <a:latin typeface="Arial" panose="020B0604020202020204" pitchFamily="34" charset="0"/>
            </a:endParaRPr>
          </a:p>
          <a:p>
            <a:pPr eaLnBrk="1" hangingPunct="1"/>
            <a:r>
              <a:rPr lang="en-US" altLang="en-US" baseline="0" dirty="0" smtClean="0">
                <a:latin typeface="Arial" panose="020B0604020202020204" pitchFamily="34" charset="0"/>
              </a:rPr>
              <a:t>This is what storm surge looks like</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752001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130425"/>
            <a:ext cx="7772400" cy="1470025"/>
          </a:xfrm>
        </p:spPr>
        <p:txBody>
          <a:bodyPr/>
          <a:lstStyle>
            <a:lvl1pPr>
              <a:defRPr/>
            </a:lvl1pPr>
          </a:lstStyle>
          <a:p>
            <a:r>
              <a:rPr lang="en-US" dirty="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Date Placeholder 4"/>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p:spPr>
        <p:txBody>
          <a:bodyPr/>
          <a:lstStyle>
            <a:lvl1pPr>
              <a:defRPr/>
            </a:lvl1pPr>
          </a:lstStyle>
          <a:p>
            <a:fld id="{D6A1520C-2517-4C44-99F6-A502EA9052FD}" type="slidenum">
              <a:rPr lang="en-US" altLang="en-US"/>
              <a:pPr/>
              <a:t>‹#›</a:t>
            </a:fld>
            <a:endParaRPr lang="en-US" altLang="en-US"/>
          </a:p>
        </p:txBody>
      </p:sp>
    </p:spTree>
    <p:extLst>
      <p:ext uri="{BB962C8B-B14F-4D97-AF65-F5344CB8AC3E}">
        <p14:creationId xmlns:p14="http://schemas.microsoft.com/office/powerpoint/2010/main" val="3519182967"/>
      </p:ext>
    </p:extLst>
  </p:cSld>
  <p:clrMapOvr>
    <a:masterClrMapping/>
  </p:clrMapOvr>
  <p:transition>
    <p:zoom dir="in"/>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05063D-A318-411F-BDFF-F5FBA20289E6}" type="slidenum">
              <a:rPr lang="en-US" altLang="en-US"/>
              <a:pPr/>
              <a:t>‹#›</a:t>
            </a:fld>
            <a:endParaRPr lang="en-US" altLang="en-US"/>
          </a:p>
        </p:txBody>
      </p:sp>
    </p:spTree>
    <p:extLst>
      <p:ext uri="{BB962C8B-B14F-4D97-AF65-F5344CB8AC3E}">
        <p14:creationId xmlns:p14="http://schemas.microsoft.com/office/powerpoint/2010/main" val="427074502"/>
      </p:ext>
    </p:extLst>
  </p:cSld>
  <p:clrMapOvr>
    <a:masterClrMapping/>
  </p:clrMapOvr>
  <p:transition>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21336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81000"/>
            <a:ext cx="62484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876AAFC-3430-4E6F-AD36-4288CA1ED3A6}" type="slidenum">
              <a:rPr lang="en-US" altLang="en-US"/>
              <a:pPr/>
              <a:t>‹#›</a:t>
            </a:fld>
            <a:endParaRPr lang="en-US" altLang="en-US"/>
          </a:p>
        </p:txBody>
      </p:sp>
    </p:spTree>
    <p:extLst>
      <p:ext uri="{BB962C8B-B14F-4D97-AF65-F5344CB8AC3E}">
        <p14:creationId xmlns:p14="http://schemas.microsoft.com/office/powerpoint/2010/main" val="195132858"/>
      </p:ext>
    </p:extLst>
  </p:cSld>
  <p:clrMapOvr>
    <a:masterClrMapping/>
  </p:clrMapOvr>
  <p:transition>
    <p:zoom dir="in"/>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1216452-798C-4A0E-97A4-C81B1F415E80}" type="slidenum">
              <a:rPr lang="en-US" altLang="en-US"/>
              <a:pPr/>
              <a:t>‹#›</a:t>
            </a:fld>
            <a:endParaRPr lang="en-US" altLang="en-US"/>
          </a:p>
        </p:txBody>
      </p:sp>
    </p:spTree>
    <p:extLst>
      <p:ext uri="{BB962C8B-B14F-4D97-AF65-F5344CB8AC3E}">
        <p14:creationId xmlns:p14="http://schemas.microsoft.com/office/powerpoint/2010/main" val="2637413985"/>
      </p:ext>
    </p:extLst>
  </p:cSld>
  <p:clrMapOvr>
    <a:masterClrMapping/>
  </p:clrMapOvr>
  <p:transition>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86E835-7C74-4E1D-95DC-59E0AFABFFF9}" type="slidenum">
              <a:rPr lang="en-US" altLang="en-US"/>
              <a:pPr/>
              <a:t>‹#›</a:t>
            </a:fld>
            <a:endParaRPr lang="en-US" altLang="en-US"/>
          </a:p>
        </p:txBody>
      </p:sp>
    </p:spTree>
    <p:extLst>
      <p:ext uri="{BB962C8B-B14F-4D97-AF65-F5344CB8AC3E}">
        <p14:creationId xmlns:p14="http://schemas.microsoft.com/office/powerpoint/2010/main" val="1157566546"/>
      </p:ext>
    </p:extLst>
  </p:cSld>
  <p:clrMapOvr>
    <a:masterClrMapping/>
  </p:clrMapOvr>
  <p:transition>
    <p:zoom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47800"/>
            <a:ext cx="4191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447800"/>
            <a:ext cx="4191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F9C392-4AAF-4D1D-B012-B50ADA48E91F}" type="slidenum">
              <a:rPr lang="en-US" altLang="en-US"/>
              <a:pPr/>
              <a:t>‹#›</a:t>
            </a:fld>
            <a:endParaRPr lang="en-US" altLang="en-US"/>
          </a:p>
        </p:txBody>
      </p:sp>
    </p:spTree>
    <p:extLst>
      <p:ext uri="{BB962C8B-B14F-4D97-AF65-F5344CB8AC3E}">
        <p14:creationId xmlns:p14="http://schemas.microsoft.com/office/powerpoint/2010/main" val="1593582138"/>
      </p:ext>
    </p:extLst>
  </p:cSld>
  <p:clrMapOvr>
    <a:masterClrMapping/>
  </p:clrMapOvr>
  <p:transition>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942244B-BAC7-454B-938C-EA23107376FD}" type="slidenum">
              <a:rPr lang="en-US" altLang="en-US"/>
              <a:pPr/>
              <a:t>‹#›</a:t>
            </a:fld>
            <a:endParaRPr lang="en-US" altLang="en-US"/>
          </a:p>
        </p:txBody>
      </p:sp>
    </p:spTree>
    <p:extLst>
      <p:ext uri="{BB962C8B-B14F-4D97-AF65-F5344CB8AC3E}">
        <p14:creationId xmlns:p14="http://schemas.microsoft.com/office/powerpoint/2010/main" val="3584418232"/>
      </p:ext>
    </p:extLst>
  </p:cSld>
  <p:clrMapOvr>
    <a:masterClrMapping/>
  </p:clrMapOvr>
  <p:transition>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7800" y="381000"/>
            <a:ext cx="7315200" cy="788988"/>
          </a:xfrm>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C7D1D4A-3E6B-4D33-968D-937E26EED1F4}" type="slidenum">
              <a:rPr lang="en-US" altLang="en-US"/>
              <a:pPr/>
              <a:t>‹#›</a:t>
            </a:fld>
            <a:endParaRPr lang="en-US" altLang="en-US"/>
          </a:p>
        </p:txBody>
      </p:sp>
    </p:spTree>
    <p:extLst>
      <p:ext uri="{BB962C8B-B14F-4D97-AF65-F5344CB8AC3E}">
        <p14:creationId xmlns:p14="http://schemas.microsoft.com/office/powerpoint/2010/main" val="799433024"/>
      </p:ext>
    </p:extLst>
  </p:cSld>
  <p:clrMapOvr>
    <a:masterClrMapping/>
  </p:clrMapOvr>
  <p:transition>
    <p:zoom dir="in"/>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BAB8F53-E13D-469C-A0E4-5D832619F45E}" type="slidenum">
              <a:rPr lang="en-US" altLang="en-US"/>
              <a:pPr/>
              <a:t>‹#›</a:t>
            </a:fld>
            <a:endParaRPr lang="en-US" altLang="en-US"/>
          </a:p>
        </p:txBody>
      </p:sp>
    </p:spTree>
    <p:extLst>
      <p:ext uri="{BB962C8B-B14F-4D97-AF65-F5344CB8AC3E}">
        <p14:creationId xmlns:p14="http://schemas.microsoft.com/office/powerpoint/2010/main" val="845131550"/>
      </p:ext>
    </p:extLst>
  </p:cSld>
  <p:clrMapOvr>
    <a:masterClrMapping/>
  </p:clrMapOvr>
  <p:transition>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41F82DE-4DD6-4137-9354-6CEFC90EB177}" type="slidenum">
              <a:rPr lang="en-US" altLang="en-US"/>
              <a:pPr/>
              <a:t>‹#›</a:t>
            </a:fld>
            <a:endParaRPr lang="en-US" altLang="en-US"/>
          </a:p>
        </p:txBody>
      </p:sp>
    </p:spTree>
    <p:extLst>
      <p:ext uri="{BB962C8B-B14F-4D97-AF65-F5344CB8AC3E}">
        <p14:creationId xmlns:p14="http://schemas.microsoft.com/office/powerpoint/2010/main" val="529002505"/>
      </p:ext>
    </p:extLst>
  </p:cSld>
  <p:clrMapOvr>
    <a:masterClrMapping/>
  </p:clrMapOvr>
  <p:transition>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40596BC-D62C-4E41-8FF4-693417E128CB}" type="slidenum">
              <a:rPr lang="en-US" altLang="en-US"/>
              <a:pPr/>
              <a:t>‹#›</a:t>
            </a:fld>
            <a:endParaRPr lang="en-US" altLang="en-US"/>
          </a:p>
        </p:txBody>
      </p:sp>
    </p:spTree>
    <p:extLst>
      <p:ext uri="{BB962C8B-B14F-4D97-AF65-F5344CB8AC3E}">
        <p14:creationId xmlns:p14="http://schemas.microsoft.com/office/powerpoint/2010/main" val="4225127942"/>
      </p:ext>
    </p:extLst>
  </p:cSld>
  <p:clrMapOvr>
    <a:masterClrMapping/>
  </p:clrMapOvr>
  <p:transition>
    <p:zoom dir="in"/>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150298" y="311617"/>
            <a:ext cx="6545902"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80899" name="Rectangle 3"/>
          <p:cNvSpPr>
            <a:spLocks noGrp="1" noChangeArrowheads="1"/>
          </p:cNvSpPr>
          <p:nvPr>
            <p:ph type="body" idx="1"/>
          </p:nvPr>
        </p:nvSpPr>
        <p:spPr bwMode="auto">
          <a:xfrm>
            <a:off x="381000" y="1798933"/>
            <a:ext cx="8534400" cy="452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80900" name="Rectangle 4"/>
          <p:cNvSpPr>
            <a:spLocks noGrp="1" noChangeArrowheads="1"/>
          </p:cNvSpPr>
          <p:nvPr>
            <p:ph type="dt" sz="half" idx="2"/>
          </p:nvPr>
        </p:nvSpPr>
        <p:spPr bwMode="auto">
          <a:xfrm>
            <a:off x="3810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a:defRPr/>
            </a:pPr>
            <a:endParaRPr lang="en-US"/>
          </a:p>
        </p:txBody>
      </p:sp>
      <p:sp>
        <p:nvSpPr>
          <p:cNvPr id="80901" name="Rectangle 5"/>
          <p:cNvSpPr>
            <a:spLocks noGrp="1" noChangeArrowheads="1"/>
          </p:cNvSpPr>
          <p:nvPr>
            <p:ph type="ftr" sz="quarter" idx="3"/>
          </p:nvPr>
        </p:nvSpPr>
        <p:spPr bwMode="auto">
          <a:xfrm>
            <a:off x="312420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a:defRPr/>
            </a:pPr>
            <a:endParaRPr lang="en-US"/>
          </a:p>
        </p:txBody>
      </p:sp>
      <p:sp>
        <p:nvSpPr>
          <p:cNvPr id="80902" name="Rectangle 6"/>
          <p:cNvSpPr>
            <a:spLocks noGrp="1" noChangeArrowheads="1"/>
          </p:cNvSpPr>
          <p:nvPr>
            <p:ph type="sldNum" sz="quarter" idx="4"/>
          </p:nvPr>
        </p:nvSpPr>
        <p:spPr bwMode="auto">
          <a:xfrm>
            <a:off x="67818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fld id="{C0602A59-AF4B-405B-8A6C-FB77B67BE97B}" type="slidenum">
              <a:rPr lang="en-US" altLang="en-US"/>
              <a:pPr/>
              <a:t>‹#›</a:t>
            </a:fld>
            <a:endParaRPr lang="en-US" altLang="en-US"/>
          </a:p>
        </p:txBody>
      </p:sp>
      <p:pic>
        <p:nvPicPr>
          <p:cNvPr id="2055" name="Picture 7" descr="NewLogo_d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1"/>
            <a:ext cx="1143000" cy="113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Line 8"/>
          <p:cNvSpPr>
            <a:spLocks noChangeShapeType="1"/>
          </p:cNvSpPr>
          <p:nvPr/>
        </p:nvSpPr>
        <p:spPr bwMode="auto">
          <a:xfrm>
            <a:off x="1150298" y="1066800"/>
            <a:ext cx="6545902" cy="0"/>
          </a:xfrm>
          <a:prstGeom prst="line">
            <a:avLst/>
          </a:prstGeom>
          <a:noFill/>
          <a:ln w="19050">
            <a:solidFill>
              <a:srgbClr val="CC0000"/>
            </a:solidFill>
            <a:round/>
            <a:headEnd/>
            <a:tailEnd/>
          </a:ln>
          <a:effectLst/>
        </p:spPr>
        <p:txBody>
          <a:bodyPr wrap="none"/>
          <a:lstStyle/>
          <a:p>
            <a:pPr>
              <a:defRPr/>
            </a:pPr>
            <a:endParaRPr lang="en-US">
              <a:latin typeface="Arial" charset="0"/>
            </a:endParaRPr>
          </a:p>
        </p:txBody>
      </p: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06048" y="12352"/>
            <a:ext cx="1318901" cy="798862"/>
          </a:xfrm>
          <a:prstGeom prst="rect">
            <a:avLst/>
          </a:prstGeom>
        </p:spPr>
      </p:pic>
    </p:spTree>
  </p:cSld>
  <p:clrMap bg1="lt1" tx1="dk1" bg2="lt2" tx2="dk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250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wipe(left)">
                                      <p:cBhvr>
                                        <p:cTn id="7" dur="1000"/>
                                        <p:tgtEl>
                                          <p:spTgt spid="80899">
                                            <p:txEl>
                                              <p:pRg st="0" end="0"/>
                                            </p:txEl>
                                          </p:spTgt>
                                        </p:tgtEl>
                                      </p:cBhvr>
                                    </p:animEffect>
                                  </p:childTnLst>
                                </p:cTn>
                              </p:par>
                            </p:childTnLst>
                          </p:cTn>
                        </p:par>
                        <p:par>
                          <p:cTn id="8" fill="hold" nodeType="afterGroup">
                            <p:stCondLst>
                              <p:cond delay="3500"/>
                            </p:stCondLst>
                            <p:childTnLst>
                              <p:par>
                                <p:cTn id="9" presetID="22" presetClass="entr" presetSubtype="8" fill="hold" grpId="0" nodeType="afterEffect">
                                  <p:stCondLst>
                                    <p:cond delay="2500"/>
                                  </p:stCondLst>
                                  <p:childTnLst>
                                    <p:set>
                                      <p:cBhvr>
                                        <p:cTn id="10" dur="1" fill="hold">
                                          <p:stCondLst>
                                            <p:cond delay="0"/>
                                          </p:stCondLst>
                                        </p:cTn>
                                        <p:tgtEl>
                                          <p:spTgt spid="80899">
                                            <p:txEl>
                                              <p:pRg st="1" end="1"/>
                                            </p:txEl>
                                          </p:spTgt>
                                        </p:tgtEl>
                                        <p:attrNameLst>
                                          <p:attrName>style.visibility</p:attrName>
                                        </p:attrNameLst>
                                      </p:cBhvr>
                                      <p:to>
                                        <p:strVal val="visible"/>
                                      </p:to>
                                    </p:set>
                                    <p:animEffect transition="in" filter="wipe(left)">
                                      <p:cBhvr>
                                        <p:cTn id="11" dur="1000"/>
                                        <p:tgtEl>
                                          <p:spTgt spid="80899">
                                            <p:txEl>
                                              <p:pRg st="1" end="1"/>
                                            </p:txEl>
                                          </p:spTgt>
                                        </p:tgtEl>
                                      </p:cBhvr>
                                    </p:animEffect>
                                  </p:childTnLst>
                                </p:cTn>
                              </p:par>
                              <p:par>
                                <p:cTn id="12" presetID="22" presetClass="entr" presetSubtype="8" fill="hold" grpId="0" nodeType="withEffect">
                                  <p:stCondLst>
                                    <p:cond delay="2500"/>
                                  </p:stCondLst>
                                  <p:childTnLst>
                                    <p:set>
                                      <p:cBhvr>
                                        <p:cTn id="13" dur="1" fill="hold">
                                          <p:stCondLst>
                                            <p:cond delay="0"/>
                                          </p:stCondLst>
                                        </p:cTn>
                                        <p:tgtEl>
                                          <p:spTgt spid="80899">
                                            <p:txEl>
                                              <p:pRg st="2" end="2"/>
                                            </p:txEl>
                                          </p:spTgt>
                                        </p:tgtEl>
                                        <p:attrNameLst>
                                          <p:attrName>style.visibility</p:attrName>
                                        </p:attrNameLst>
                                      </p:cBhvr>
                                      <p:to>
                                        <p:strVal val="visible"/>
                                      </p:to>
                                    </p:set>
                                    <p:animEffect transition="in" filter="wipe(left)">
                                      <p:cBhvr>
                                        <p:cTn id="14" dur="1000"/>
                                        <p:tgtEl>
                                          <p:spTgt spid="80899">
                                            <p:txEl>
                                              <p:pRg st="2" end="2"/>
                                            </p:txEl>
                                          </p:spTgt>
                                        </p:tgtEl>
                                      </p:cBhvr>
                                    </p:animEffect>
                                  </p:childTnLst>
                                </p:cTn>
                              </p:par>
                              <p:par>
                                <p:cTn id="15" presetID="22" presetClass="entr" presetSubtype="8" fill="hold" grpId="0" nodeType="withEffect">
                                  <p:stCondLst>
                                    <p:cond delay="2500"/>
                                  </p:stCondLst>
                                  <p:childTnLst>
                                    <p:set>
                                      <p:cBhvr>
                                        <p:cTn id="16" dur="1" fill="hold">
                                          <p:stCondLst>
                                            <p:cond delay="0"/>
                                          </p:stCondLst>
                                        </p:cTn>
                                        <p:tgtEl>
                                          <p:spTgt spid="80899">
                                            <p:txEl>
                                              <p:pRg st="3" end="3"/>
                                            </p:txEl>
                                          </p:spTgt>
                                        </p:tgtEl>
                                        <p:attrNameLst>
                                          <p:attrName>style.visibility</p:attrName>
                                        </p:attrNameLst>
                                      </p:cBhvr>
                                      <p:to>
                                        <p:strVal val="visible"/>
                                      </p:to>
                                    </p:set>
                                    <p:animEffect transition="in" filter="wipe(left)">
                                      <p:cBhvr>
                                        <p:cTn id="17" dur="1000"/>
                                        <p:tgtEl>
                                          <p:spTgt spid="80899">
                                            <p:txEl>
                                              <p:pRg st="3" end="3"/>
                                            </p:txEl>
                                          </p:spTgt>
                                        </p:tgtEl>
                                      </p:cBhvr>
                                    </p:animEffect>
                                  </p:childTnLst>
                                </p:cTn>
                              </p:par>
                              <p:par>
                                <p:cTn id="18" presetID="22" presetClass="entr" presetSubtype="8" fill="hold" grpId="0" nodeType="withEffect">
                                  <p:stCondLst>
                                    <p:cond delay="2500"/>
                                  </p:stCondLst>
                                  <p:childTnLst>
                                    <p:set>
                                      <p:cBhvr>
                                        <p:cTn id="19" dur="1" fill="hold">
                                          <p:stCondLst>
                                            <p:cond delay="0"/>
                                          </p:stCondLst>
                                        </p:cTn>
                                        <p:tgtEl>
                                          <p:spTgt spid="80899">
                                            <p:txEl>
                                              <p:pRg st="4" end="4"/>
                                            </p:txEl>
                                          </p:spTgt>
                                        </p:tgtEl>
                                        <p:attrNameLst>
                                          <p:attrName>style.visibility</p:attrName>
                                        </p:attrNameLst>
                                      </p:cBhvr>
                                      <p:to>
                                        <p:strVal val="visible"/>
                                      </p:to>
                                    </p:set>
                                    <p:animEffect transition="in" filter="wipe(left)">
                                      <p:cBhvr>
                                        <p:cTn id="20" dur="1000"/>
                                        <p:tgtEl>
                                          <p:spTgt spid="808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bldLvl="3" advAuto="3000">
        <p:tmplLst>
          <p:tmpl lvl="1">
            <p:tnLst>
              <p:par>
                <p:cTn presetID="22" presetClass="entr" presetSubtype="8" fill="hold" nodeType="afterEffect">
                  <p:stCondLst>
                    <p:cond delay="2500"/>
                  </p:stCondLst>
                  <p:childTnLst>
                    <p:set>
                      <p:cBhvr>
                        <p:cTn dur="1" fill="hold">
                          <p:stCondLst>
                            <p:cond delay="0"/>
                          </p:stCondLst>
                        </p:cTn>
                        <p:tgtEl>
                          <p:spTgt spid="80899"/>
                        </p:tgtEl>
                        <p:attrNameLst>
                          <p:attrName>style.visibility</p:attrName>
                        </p:attrNameLst>
                      </p:cBhvr>
                      <p:to>
                        <p:strVal val="visible"/>
                      </p:to>
                    </p:set>
                    <p:animEffect transition="in" filter="wipe(left)">
                      <p:cBhvr>
                        <p:cTn dur="1000"/>
                        <p:tgtEl>
                          <p:spTgt spid="80899"/>
                        </p:tgtEl>
                      </p:cBhvr>
                    </p:animEffect>
                  </p:childTnLst>
                </p:cTn>
              </p:par>
            </p:tnLst>
          </p:tmpl>
          <p:tmpl lvl="2">
            <p:tnLst>
              <p:par>
                <p:cTn presetID="22" presetClass="entr" presetSubtype="8" fill="hold" nodeType="afterEffect">
                  <p:stCondLst>
                    <p:cond delay="2500"/>
                  </p:stCondLst>
                  <p:childTnLst>
                    <p:set>
                      <p:cBhvr>
                        <p:cTn dur="1" fill="hold">
                          <p:stCondLst>
                            <p:cond delay="0"/>
                          </p:stCondLst>
                        </p:cTn>
                        <p:tgtEl>
                          <p:spTgt spid="80899"/>
                        </p:tgtEl>
                        <p:attrNameLst>
                          <p:attrName>style.visibility</p:attrName>
                        </p:attrNameLst>
                      </p:cBhvr>
                      <p:to>
                        <p:strVal val="visible"/>
                      </p:to>
                    </p:set>
                    <p:animEffect transition="in" filter="wipe(left)">
                      <p:cBhvr>
                        <p:cTn dur="1000"/>
                        <p:tgtEl>
                          <p:spTgt spid="80899"/>
                        </p:tgtEl>
                      </p:cBhvr>
                    </p:animEffect>
                  </p:childTnLst>
                </p:cTn>
              </p:par>
            </p:tnLst>
          </p:tmpl>
          <p:tmpl lvl="3">
            <p:tnLst>
              <p:par>
                <p:cTn presetID="22" presetClass="entr" presetSubtype="8" fill="hold" nodeType="withEffect">
                  <p:stCondLst>
                    <p:cond delay="2500"/>
                  </p:stCondLst>
                  <p:childTnLst>
                    <p:set>
                      <p:cBhvr>
                        <p:cTn dur="1" fill="hold">
                          <p:stCondLst>
                            <p:cond delay="0"/>
                          </p:stCondLst>
                        </p:cTn>
                        <p:tgtEl>
                          <p:spTgt spid="80899"/>
                        </p:tgtEl>
                        <p:attrNameLst>
                          <p:attrName>style.visibility</p:attrName>
                        </p:attrNameLst>
                      </p:cBhvr>
                      <p:to>
                        <p:strVal val="visible"/>
                      </p:to>
                    </p:set>
                    <p:animEffect transition="in" filter="wipe(left)">
                      <p:cBhvr>
                        <p:cTn dur="1000"/>
                        <p:tgtEl>
                          <p:spTgt spid="80899"/>
                        </p:tgtEl>
                      </p:cBhvr>
                    </p:animEffect>
                  </p:childTnLst>
                </p:cTn>
              </p:par>
            </p:tnLst>
          </p:tmpl>
          <p:tmpl lvl="4">
            <p:tnLst>
              <p:par>
                <p:cTn presetID="22" presetClass="entr" presetSubtype="8" fill="hold" nodeType="withEffect">
                  <p:stCondLst>
                    <p:cond delay="2500"/>
                  </p:stCondLst>
                  <p:childTnLst>
                    <p:set>
                      <p:cBhvr>
                        <p:cTn dur="1" fill="hold">
                          <p:stCondLst>
                            <p:cond delay="0"/>
                          </p:stCondLst>
                        </p:cTn>
                        <p:tgtEl>
                          <p:spTgt spid="80899"/>
                        </p:tgtEl>
                        <p:attrNameLst>
                          <p:attrName>style.visibility</p:attrName>
                        </p:attrNameLst>
                      </p:cBhvr>
                      <p:to>
                        <p:strVal val="visible"/>
                      </p:to>
                    </p:set>
                    <p:animEffect transition="in" filter="wipe(left)">
                      <p:cBhvr>
                        <p:cTn dur="1000"/>
                        <p:tgtEl>
                          <p:spTgt spid="80899"/>
                        </p:tgtEl>
                      </p:cBhvr>
                    </p:animEffect>
                  </p:childTnLst>
                </p:cTn>
              </p:par>
            </p:tnLst>
          </p:tmpl>
          <p:tmpl lvl="5">
            <p:tnLst>
              <p:par>
                <p:cTn presetID="22" presetClass="entr" presetSubtype="8" fill="hold" nodeType="withEffect">
                  <p:stCondLst>
                    <p:cond delay="2500"/>
                  </p:stCondLst>
                  <p:childTnLst>
                    <p:set>
                      <p:cBhvr>
                        <p:cTn dur="1" fill="hold">
                          <p:stCondLst>
                            <p:cond delay="0"/>
                          </p:stCondLst>
                        </p:cTn>
                        <p:tgtEl>
                          <p:spTgt spid="80899"/>
                        </p:tgtEl>
                        <p:attrNameLst>
                          <p:attrName>style.visibility</p:attrName>
                        </p:attrNameLst>
                      </p:cBhvr>
                      <p:to>
                        <p:strVal val="visible"/>
                      </p:to>
                    </p:set>
                    <p:animEffect transition="in" filter="wipe(left)">
                      <p:cBhvr>
                        <p:cTn dur="1000"/>
                        <p:tgtEl>
                          <p:spTgt spid="80899"/>
                        </p:tgtEl>
                      </p:cBhvr>
                    </p:animEffect>
                  </p:childTnLst>
                </p:cTn>
              </p:par>
            </p:tnLst>
          </p:tmpl>
        </p:tmplLst>
      </p:bldP>
    </p:bldLst>
  </p:timing>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charset="0"/>
        </a:defRPr>
      </a:lvl2pPr>
      <a:lvl3pPr algn="ctr" rtl="0" eaLnBrk="0" fontAlgn="base" hangingPunct="0">
        <a:spcBef>
          <a:spcPct val="0"/>
        </a:spcBef>
        <a:spcAft>
          <a:spcPct val="0"/>
        </a:spcAft>
        <a:defRPr sz="4000">
          <a:solidFill>
            <a:schemeClr val="bg1"/>
          </a:solidFill>
          <a:latin typeface="Arial" charset="0"/>
        </a:defRPr>
      </a:lvl3pPr>
      <a:lvl4pPr algn="ctr" rtl="0" eaLnBrk="0" fontAlgn="base" hangingPunct="0">
        <a:spcBef>
          <a:spcPct val="0"/>
        </a:spcBef>
        <a:spcAft>
          <a:spcPct val="0"/>
        </a:spcAft>
        <a:defRPr sz="4000">
          <a:solidFill>
            <a:schemeClr val="bg1"/>
          </a:solidFill>
          <a:latin typeface="Arial" charset="0"/>
        </a:defRPr>
      </a:lvl4pPr>
      <a:lvl5pPr algn="ctr" rtl="0" eaLnBrk="0" fontAlgn="base" hangingPunct="0">
        <a:spcBef>
          <a:spcPct val="0"/>
        </a:spcBef>
        <a:spcAft>
          <a:spcPct val="0"/>
        </a:spcAft>
        <a:defRPr sz="4000">
          <a:solidFill>
            <a:schemeClr val="bg1"/>
          </a:solidFill>
          <a:latin typeface="Arial" charset="0"/>
        </a:defRPr>
      </a:lvl5pPr>
      <a:lvl6pPr marL="457200" algn="ctr" rtl="0" fontAlgn="base">
        <a:spcBef>
          <a:spcPct val="0"/>
        </a:spcBef>
        <a:spcAft>
          <a:spcPct val="0"/>
        </a:spcAft>
        <a:defRPr sz="4000">
          <a:solidFill>
            <a:schemeClr val="bg1"/>
          </a:solidFill>
          <a:latin typeface="Arial" charset="0"/>
        </a:defRPr>
      </a:lvl6pPr>
      <a:lvl7pPr marL="914400" algn="ctr" rtl="0" fontAlgn="base">
        <a:spcBef>
          <a:spcPct val="0"/>
        </a:spcBef>
        <a:spcAft>
          <a:spcPct val="0"/>
        </a:spcAft>
        <a:defRPr sz="4000">
          <a:solidFill>
            <a:schemeClr val="bg1"/>
          </a:solidFill>
          <a:latin typeface="Arial" charset="0"/>
        </a:defRPr>
      </a:lvl7pPr>
      <a:lvl8pPr marL="1371600" algn="ctr" rtl="0" fontAlgn="base">
        <a:spcBef>
          <a:spcPct val="0"/>
        </a:spcBef>
        <a:spcAft>
          <a:spcPct val="0"/>
        </a:spcAft>
        <a:defRPr sz="4000">
          <a:solidFill>
            <a:schemeClr val="bg1"/>
          </a:solidFill>
          <a:latin typeface="Arial" charset="0"/>
        </a:defRPr>
      </a:lvl8pPr>
      <a:lvl9pPr marL="1828800" algn="ctr" rtl="0" fontAlgn="base">
        <a:spcBef>
          <a:spcPct val="0"/>
        </a:spcBef>
        <a:spcAft>
          <a:spcPct val="0"/>
        </a:spcAft>
        <a:defRPr sz="4000">
          <a:solidFill>
            <a:schemeClr val="bg1"/>
          </a:solidFill>
          <a:latin typeface="Arial" charset="0"/>
        </a:defRPr>
      </a:lvl9pPr>
    </p:titleStyle>
    <p:bodyStyle>
      <a:lvl1pPr marL="342900" indent="-342900" algn="l" rtl="0" eaLnBrk="0" fontAlgn="base" hangingPunct="0">
        <a:spcBef>
          <a:spcPct val="20000"/>
        </a:spcBef>
        <a:spcAft>
          <a:spcPct val="0"/>
        </a:spcAft>
        <a:buClr>
          <a:srgbClr val="FFFF00"/>
        </a:buClr>
        <a:buFont typeface="Wingdings" panose="05000000000000000000" pitchFamily="2" charset="2"/>
        <a:buChar char="§"/>
        <a:defRPr sz="3600">
          <a:solidFill>
            <a:schemeClr val="bg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3400">
          <a:solidFill>
            <a:schemeClr val="bg1"/>
          </a:solidFill>
          <a:latin typeface="+mn-lt"/>
        </a:defRPr>
      </a:lvl2pPr>
      <a:lvl3pPr marL="1143000" indent="-228600" algn="l" rtl="0" eaLnBrk="0" fontAlgn="base" hangingPunct="0">
        <a:spcBef>
          <a:spcPct val="20000"/>
        </a:spcBef>
        <a:spcAft>
          <a:spcPct val="0"/>
        </a:spcAft>
        <a:buClr>
          <a:srgbClr val="CC0000"/>
        </a:buClr>
        <a:buChar char="•"/>
        <a:defRPr sz="3200">
          <a:solidFill>
            <a:schemeClr val="bg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3000">
          <a:solidFill>
            <a:schemeClr val="bg1"/>
          </a:solidFill>
          <a:latin typeface="+mn-lt"/>
        </a:defRPr>
      </a:lvl4pPr>
      <a:lvl5pPr marL="2057400" indent="-228600" algn="l" rtl="0" eaLnBrk="0" fontAlgn="base" hangingPunct="0">
        <a:spcBef>
          <a:spcPct val="20000"/>
        </a:spcBef>
        <a:spcAft>
          <a:spcPct val="0"/>
        </a:spcAft>
        <a:buClr>
          <a:srgbClr val="FF6600"/>
        </a:buClr>
        <a:buChar char="•"/>
        <a:defRPr sz="2800">
          <a:solidFill>
            <a:schemeClr val="bg1"/>
          </a:solidFill>
          <a:latin typeface="+mn-lt"/>
        </a:defRPr>
      </a:lvl5pPr>
      <a:lvl6pPr marL="2514600" indent="-228600" algn="l" rtl="0" fontAlgn="base">
        <a:spcBef>
          <a:spcPct val="20000"/>
        </a:spcBef>
        <a:spcAft>
          <a:spcPct val="0"/>
        </a:spcAft>
        <a:buClr>
          <a:srgbClr val="FF6600"/>
        </a:buClr>
        <a:buChar char="•"/>
        <a:defRPr sz="2800">
          <a:solidFill>
            <a:schemeClr val="bg1"/>
          </a:solidFill>
          <a:latin typeface="+mn-lt"/>
        </a:defRPr>
      </a:lvl6pPr>
      <a:lvl7pPr marL="2971800" indent="-228600" algn="l" rtl="0" fontAlgn="base">
        <a:spcBef>
          <a:spcPct val="20000"/>
        </a:spcBef>
        <a:spcAft>
          <a:spcPct val="0"/>
        </a:spcAft>
        <a:buClr>
          <a:srgbClr val="FF6600"/>
        </a:buClr>
        <a:buChar char="•"/>
        <a:defRPr sz="2800">
          <a:solidFill>
            <a:schemeClr val="bg1"/>
          </a:solidFill>
          <a:latin typeface="+mn-lt"/>
        </a:defRPr>
      </a:lvl7pPr>
      <a:lvl8pPr marL="3429000" indent="-228600" algn="l" rtl="0" fontAlgn="base">
        <a:spcBef>
          <a:spcPct val="20000"/>
        </a:spcBef>
        <a:spcAft>
          <a:spcPct val="0"/>
        </a:spcAft>
        <a:buClr>
          <a:srgbClr val="FF6600"/>
        </a:buClr>
        <a:buChar char="•"/>
        <a:defRPr sz="2800">
          <a:solidFill>
            <a:schemeClr val="bg1"/>
          </a:solidFill>
          <a:latin typeface="+mn-lt"/>
        </a:defRPr>
      </a:lvl8pPr>
      <a:lvl9pPr marL="3886200" indent="-228600" algn="l" rtl="0" fontAlgn="base">
        <a:spcBef>
          <a:spcPct val="20000"/>
        </a:spcBef>
        <a:spcAft>
          <a:spcPct val="0"/>
        </a:spcAft>
        <a:buClr>
          <a:srgbClr val="FF6600"/>
        </a:buClr>
        <a:buChar char="•"/>
        <a:defRPr sz="28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www.nhc.noaa.gov/HAW2/english/maine_safety.s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www.lsuagcenter.com/environmental/fisheries/recreation+your+boat+during+hurricane" TargetMode="External"/><Relationship Id="rId4" Type="http://schemas.openxmlformats.org/officeDocument/2006/relationships/hyperlink" Target="http://www.boatsafe.com/nauticalKnowHow/6198tip2.ht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990600"/>
            <a:ext cx="7315200" cy="5600700"/>
          </a:xfrm>
          <a:prstGeom prst="rect">
            <a:avLst/>
          </a:prstGeom>
        </p:spPr>
      </p:pic>
      <p:sp>
        <p:nvSpPr>
          <p:cNvPr id="4098" name="Rectangle 2"/>
          <p:cNvSpPr>
            <a:spLocks noGrp="1" noChangeArrowheads="1"/>
          </p:cNvSpPr>
          <p:nvPr>
            <p:ph type="ctrTitle"/>
          </p:nvPr>
        </p:nvSpPr>
        <p:spPr>
          <a:xfrm>
            <a:off x="685800" y="1066800"/>
            <a:ext cx="7772400" cy="2533650"/>
          </a:xfrm>
        </p:spPr>
        <p:txBody>
          <a:bodyPr/>
          <a:lstStyle/>
          <a:p>
            <a:pPr eaLnBrk="1" hangingPunct="1"/>
            <a:r>
              <a:rPr lang="en-US" altLang="en-US" sz="5400" b="1" dirty="0" smtClean="0">
                <a:solidFill>
                  <a:srgbClr val="FF0000"/>
                </a:solidFill>
              </a:rPr>
              <a:t>Hurricane Preparation for Boaters</a:t>
            </a:r>
          </a:p>
        </p:txBody>
      </p:sp>
      <p:sp>
        <p:nvSpPr>
          <p:cNvPr id="41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FB94EDB6-E96D-416E-B7BE-6A7793854083}" type="slidenum">
              <a:rPr lang="en-US" altLang="en-US" sz="1400"/>
              <a:pPr eaLnBrk="1" hangingPunct="1"/>
              <a:t>1</a:t>
            </a:fld>
            <a:endParaRPr lang="en-US" altLang="en-US" sz="1400"/>
          </a:p>
        </p:txBody>
      </p:sp>
      <p:sp>
        <p:nvSpPr>
          <p:cNvPr id="4" name="TextBox 3"/>
          <p:cNvSpPr txBox="1"/>
          <p:nvPr/>
        </p:nvSpPr>
        <p:spPr>
          <a:xfrm>
            <a:off x="1104900" y="3276600"/>
            <a:ext cx="6934200" cy="646331"/>
          </a:xfrm>
          <a:prstGeom prst="rect">
            <a:avLst/>
          </a:prstGeom>
          <a:noFill/>
        </p:spPr>
        <p:txBody>
          <a:bodyPr wrap="square" rtlCol="0">
            <a:spAutoFit/>
          </a:bodyPr>
          <a:lstStyle/>
          <a:p>
            <a:pPr algn="ctr">
              <a:buNone/>
            </a:pPr>
            <a:r>
              <a:rPr lang="en-US" dirty="0" smtClean="0">
                <a:solidFill>
                  <a:srgbClr val="66FFFF"/>
                </a:solidFill>
              </a:rPr>
              <a:t>Presented by:</a:t>
            </a:r>
            <a:endParaRPr lang="en-US" dirty="0">
              <a:solidFill>
                <a:srgbClr val="66FFFF"/>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4236547"/>
            <a:ext cx="3810000" cy="2276231"/>
          </a:xfrm>
          <a:prstGeom prst="rect">
            <a:avLst/>
          </a:prstGeom>
        </p:spPr>
      </p:pic>
    </p:spTree>
    <p:extLst>
      <p:ext uri="{BB962C8B-B14F-4D97-AF65-F5344CB8AC3E}">
        <p14:creationId xmlns:p14="http://schemas.microsoft.com/office/powerpoint/2010/main" val="3669819603"/>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4000" fill="hold"/>
                                        <p:tgtEl>
                                          <p:spTgt spid="4098"/>
                                        </p:tgtEl>
                                        <p:attrNameLst>
                                          <p:attrName>ppt_x</p:attrName>
                                        </p:attrNameLst>
                                      </p:cBhvr>
                                      <p:tavLst>
                                        <p:tav tm="0">
                                          <p:val>
                                            <p:strVal val="#ppt_x"/>
                                          </p:val>
                                        </p:tav>
                                        <p:tav tm="100000">
                                          <p:val>
                                            <p:strVal val="#ppt_x"/>
                                          </p:val>
                                        </p:tav>
                                      </p:tavLst>
                                    </p:anim>
                                    <p:anim calcmode="lin" valueType="num">
                                      <p:cBhvr additive="base">
                                        <p:cTn id="13" dur="40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Grp="1" noChangeArrowheads="1"/>
          </p:cNvSpPr>
          <p:nvPr>
            <p:ph type="title"/>
          </p:nvPr>
        </p:nvSpPr>
        <p:spPr>
          <a:xfrm>
            <a:off x="914400" y="327025"/>
            <a:ext cx="7315200" cy="788988"/>
          </a:xfrm>
        </p:spPr>
        <p:txBody>
          <a:bodyPr/>
          <a:lstStyle/>
          <a:p>
            <a:pPr eaLnBrk="1" hangingPunct="1"/>
            <a:r>
              <a:rPr lang="en-US" altLang="en-US" sz="2800" dirty="0" smtClean="0"/>
              <a:t>Hurricane Characteristics: Storm Surge</a:t>
            </a: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AD3C5E64-CB0D-4C9F-8778-7D003CEFCAD3}" type="slidenum">
              <a:rPr lang="en-US" altLang="en-US" sz="1400"/>
              <a:pPr eaLnBrk="1" hangingPunct="1"/>
              <a:t>10</a:t>
            </a:fld>
            <a:endParaRPr lang="en-US" altLang="en-US" sz="1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07" y="1462881"/>
            <a:ext cx="6858000" cy="4572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813" y="1275594"/>
            <a:ext cx="6376987" cy="5122078"/>
          </a:xfrm>
          <a:prstGeom prst="rect">
            <a:avLst/>
          </a:prstGeom>
        </p:spPr>
      </p:pic>
    </p:spTree>
    <p:extLst>
      <p:ext uri="{BB962C8B-B14F-4D97-AF65-F5344CB8AC3E}">
        <p14:creationId xmlns:p14="http://schemas.microsoft.com/office/powerpoint/2010/main" val="1744319259"/>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Grp="1" noChangeArrowheads="1"/>
          </p:cNvSpPr>
          <p:nvPr>
            <p:ph type="title"/>
          </p:nvPr>
        </p:nvSpPr>
        <p:spPr>
          <a:xfrm>
            <a:off x="914400" y="327025"/>
            <a:ext cx="7315200" cy="788988"/>
          </a:xfrm>
        </p:spPr>
        <p:txBody>
          <a:bodyPr/>
          <a:lstStyle/>
          <a:p>
            <a:pPr eaLnBrk="1" hangingPunct="1"/>
            <a:r>
              <a:rPr lang="en-US" altLang="en-US" sz="2800" dirty="0" smtClean="0"/>
              <a:t>Hurricane Characteristics: Storm Surge</a:t>
            </a: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AD3C5E64-CB0D-4C9F-8778-7D003CEFCAD3}" type="slidenum">
              <a:rPr lang="en-US" altLang="en-US" sz="1400"/>
              <a:pPr eaLnBrk="1" hangingPunct="1"/>
              <a:t>11</a:t>
            </a:fld>
            <a:endParaRPr lang="en-US" altLang="en-US" sz="14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1663605"/>
            <a:ext cx="6667500" cy="4286250"/>
          </a:xfrm>
          <a:prstGeom prst="rect">
            <a:avLst/>
          </a:prstGeom>
        </p:spPr>
      </p:pic>
    </p:spTree>
    <p:extLst>
      <p:ext uri="{BB962C8B-B14F-4D97-AF65-F5344CB8AC3E}">
        <p14:creationId xmlns:p14="http://schemas.microsoft.com/office/powerpoint/2010/main" val="3890809933"/>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Grp="1" noChangeArrowheads="1"/>
          </p:cNvSpPr>
          <p:nvPr>
            <p:ph type="title"/>
          </p:nvPr>
        </p:nvSpPr>
        <p:spPr>
          <a:xfrm>
            <a:off x="914400" y="327025"/>
            <a:ext cx="7315200" cy="788988"/>
          </a:xfrm>
        </p:spPr>
        <p:txBody>
          <a:bodyPr/>
          <a:lstStyle/>
          <a:p>
            <a:pPr eaLnBrk="1" hangingPunct="1"/>
            <a:r>
              <a:rPr lang="en-US" altLang="en-US" sz="2800" dirty="0" smtClean="0"/>
              <a:t>Hurricane Characteristics: Storm Surge</a:t>
            </a: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AD3C5E64-CB0D-4C9F-8778-7D003CEFCAD3}" type="slidenum">
              <a:rPr lang="en-US" altLang="en-US" sz="1400"/>
              <a:pPr eaLnBrk="1" hangingPunct="1"/>
              <a:t>12</a:t>
            </a:fld>
            <a:endParaRPr lang="en-US" altLang="en-US" sz="140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192555"/>
            <a:ext cx="5238750" cy="26860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7616" y="1686890"/>
            <a:ext cx="4762500" cy="33337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0" y="3521265"/>
            <a:ext cx="4286250" cy="3086100"/>
          </a:xfrm>
          <a:prstGeom prst="rect">
            <a:avLst/>
          </a:prstGeom>
        </p:spPr>
      </p:pic>
    </p:spTree>
    <p:extLst>
      <p:ext uri="{BB962C8B-B14F-4D97-AF65-F5344CB8AC3E}">
        <p14:creationId xmlns:p14="http://schemas.microsoft.com/office/powerpoint/2010/main" val="2695248179"/>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838200" y="228600"/>
            <a:ext cx="7467600" cy="990600"/>
          </a:xfrm>
        </p:spPr>
        <p:txBody>
          <a:bodyPr/>
          <a:lstStyle/>
          <a:p>
            <a:pPr eaLnBrk="1" hangingPunct="1"/>
            <a:r>
              <a:rPr lang="en-US" altLang="en-US" sz="2800" dirty="0" smtClean="0"/>
              <a:t>Hurricane Preparation</a:t>
            </a:r>
          </a:p>
        </p:txBody>
      </p:sp>
      <p:sp>
        <p:nvSpPr>
          <p:cNvPr id="9219" name="Rectangle 3"/>
          <p:cNvSpPr>
            <a:spLocks noGrp="1" noChangeArrowheads="1"/>
          </p:cNvSpPr>
          <p:nvPr>
            <p:ph type="body" idx="4294967295"/>
          </p:nvPr>
        </p:nvSpPr>
        <p:spPr>
          <a:xfrm>
            <a:off x="327546" y="1981200"/>
            <a:ext cx="8610600" cy="1371600"/>
          </a:xfrm>
        </p:spPr>
        <p:txBody>
          <a:bodyPr/>
          <a:lstStyle/>
          <a:p>
            <a:pPr marL="0" indent="0" eaLnBrk="1" hangingPunct="1">
              <a:lnSpc>
                <a:spcPct val="90000"/>
              </a:lnSpc>
              <a:buNone/>
            </a:pPr>
            <a:r>
              <a:rPr lang="en-US" altLang="en-US" dirty="0" smtClean="0"/>
              <a:t>How can we prepare our boats to survive this?</a:t>
            </a:r>
          </a:p>
        </p:txBody>
      </p:sp>
      <p:sp>
        <p:nvSpPr>
          <p:cNvPr id="1024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D8250B21-7EF2-483F-8C8B-A8AC0BF3467B}" type="slidenum">
              <a:rPr lang="en-US" altLang="en-US" sz="1400"/>
              <a:pPr eaLnBrk="1" hangingPunct="1"/>
              <a:t>13</a:t>
            </a:fld>
            <a:endParaRPr lang="en-US" altLang="en-US" sz="1400"/>
          </a:p>
        </p:txBody>
      </p:sp>
      <p:sp>
        <p:nvSpPr>
          <p:cNvPr id="5" name="Rectangle 3"/>
          <p:cNvSpPr txBox="1">
            <a:spLocks noChangeArrowheads="1"/>
          </p:cNvSpPr>
          <p:nvPr/>
        </p:nvSpPr>
        <p:spPr bwMode="auto">
          <a:xfrm>
            <a:off x="327546" y="3276600"/>
            <a:ext cx="861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FF00"/>
              </a:buClr>
              <a:buFont typeface="Wingdings" panose="05000000000000000000" pitchFamily="2" charset="2"/>
              <a:buChar char="§"/>
              <a:defRPr sz="3600">
                <a:solidFill>
                  <a:schemeClr val="bg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3400">
                <a:solidFill>
                  <a:schemeClr val="bg1"/>
                </a:solidFill>
                <a:latin typeface="+mn-lt"/>
              </a:defRPr>
            </a:lvl2pPr>
            <a:lvl3pPr marL="1143000" indent="-228600" algn="l" rtl="0" eaLnBrk="0" fontAlgn="base" hangingPunct="0">
              <a:spcBef>
                <a:spcPct val="20000"/>
              </a:spcBef>
              <a:spcAft>
                <a:spcPct val="0"/>
              </a:spcAft>
              <a:buClr>
                <a:srgbClr val="CC0000"/>
              </a:buClr>
              <a:buChar char="•"/>
              <a:defRPr sz="3200">
                <a:solidFill>
                  <a:schemeClr val="bg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3000">
                <a:solidFill>
                  <a:schemeClr val="bg1"/>
                </a:solidFill>
                <a:latin typeface="+mn-lt"/>
              </a:defRPr>
            </a:lvl4pPr>
            <a:lvl5pPr marL="2057400" indent="-228600" algn="l" rtl="0" eaLnBrk="0" fontAlgn="base" hangingPunct="0">
              <a:spcBef>
                <a:spcPct val="20000"/>
              </a:spcBef>
              <a:spcAft>
                <a:spcPct val="0"/>
              </a:spcAft>
              <a:buClr>
                <a:srgbClr val="FF6600"/>
              </a:buClr>
              <a:buChar char="•"/>
              <a:defRPr sz="2800">
                <a:solidFill>
                  <a:schemeClr val="bg1"/>
                </a:solidFill>
                <a:latin typeface="+mn-lt"/>
              </a:defRPr>
            </a:lvl5pPr>
            <a:lvl6pPr marL="2514600" indent="-228600" algn="l" rtl="0" fontAlgn="base">
              <a:spcBef>
                <a:spcPct val="20000"/>
              </a:spcBef>
              <a:spcAft>
                <a:spcPct val="0"/>
              </a:spcAft>
              <a:buClr>
                <a:srgbClr val="FF6600"/>
              </a:buClr>
              <a:buChar char="•"/>
              <a:defRPr sz="2800">
                <a:solidFill>
                  <a:schemeClr val="bg1"/>
                </a:solidFill>
                <a:latin typeface="+mn-lt"/>
              </a:defRPr>
            </a:lvl6pPr>
            <a:lvl7pPr marL="2971800" indent="-228600" algn="l" rtl="0" fontAlgn="base">
              <a:spcBef>
                <a:spcPct val="20000"/>
              </a:spcBef>
              <a:spcAft>
                <a:spcPct val="0"/>
              </a:spcAft>
              <a:buClr>
                <a:srgbClr val="FF6600"/>
              </a:buClr>
              <a:buChar char="•"/>
              <a:defRPr sz="2800">
                <a:solidFill>
                  <a:schemeClr val="bg1"/>
                </a:solidFill>
                <a:latin typeface="+mn-lt"/>
              </a:defRPr>
            </a:lvl7pPr>
            <a:lvl8pPr marL="3429000" indent="-228600" algn="l" rtl="0" fontAlgn="base">
              <a:spcBef>
                <a:spcPct val="20000"/>
              </a:spcBef>
              <a:spcAft>
                <a:spcPct val="0"/>
              </a:spcAft>
              <a:buClr>
                <a:srgbClr val="FF6600"/>
              </a:buClr>
              <a:buChar char="•"/>
              <a:defRPr sz="2800">
                <a:solidFill>
                  <a:schemeClr val="bg1"/>
                </a:solidFill>
                <a:latin typeface="+mn-lt"/>
              </a:defRPr>
            </a:lvl8pPr>
            <a:lvl9pPr marL="3886200" indent="-228600" algn="l" rtl="0" fontAlgn="base">
              <a:spcBef>
                <a:spcPct val="20000"/>
              </a:spcBef>
              <a:spcAft>
                <a:spcPct val="0"/>
              </a:spcAft>
              <a:buClr>
                <a:srgbClr val="FF6600"/>
              </a:buClr>
              <a:buChar char="•"/>
              <a:defRPr sz="2800">
                <a:solidFill>
                  <a:schemeClr val="bg1"/>
                </a:solidFill>
                <a:latin typeface="+mn-lt"/>
              </a:defRPr>
            </a:lvl9pPr>
          </a:lstStyle>
          <a:p>
            <a:pPr marL="0" indent="0" eaLnBrk="1" hangingPunct="1">
              <a:lnSpc>
                <a:spcPct val="90000"/>
              </a:lnSpc>
              <a:buFont typeface="Wingdings" panose="05000000000000000000" pitchFamily="2" charset="2"/>
              <a:buNone/>
            </a:pPr>
            <a:r>
              <a:rPr lang="en-US" altLang="en-US" kern="0" dirty="0" smtClean="0"/>
              <a:t>By planning ahead and taking early action.</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wipe(left)">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838200" y="228600"/>
            <a:ext cx="7467600" cy="990600"/>
          </a:xfrm>
        </p:spPr>
        <p:txBody>
          <a:bodyPr/>
          <a:lstStyle/>
          <a:p>
            <a:pPr eaLnBrk="1" hangingPunct="1"/>
            <a:r>
              <a:rPr lang="en-US" altLang="en-US" sz="2800" dirty="0" smtClean="0"/>
              <a:t>Hurricane Preparation (Prior to May)</a:t>
            </a:r>
          </a:p>
        </p:txBody>
      </p:sp>
      <p:sp>
        <p:nvSpPr>
          <p:cNvPr id="9219" name="Rectangle 3"/>
          <p:cNvSpPr>
            <a:spLocks noGrp="1" noChangeArrowheads="1"/>
          </p:cNvSpPr>
          <p:nvPr>
            <p:ph type="body" idx="4294967295"/>
          </p:nvPr>
        </p:nvSpPr>
        <p:spPr>
          <a:xfrm>
            <a:off x="381000" y="1447800"/>
            <a:ext cx="8610600" cy="5029200"/>
          </a:xfrm>
        </p:spPr>
        <p:txBody>
          <a:bodyPr/>
          <a:lstStyle/>
          <a:p>
            <a:pPr eaLnBrk="1" hangingPunct="1">
              <a:lnSpc>
                <a:spcPct val="90000"/>
              </a:lnSpc>
            </a:pPr>
            <a:r>
              <a:rPr lang="en-US" altLang="en-US" sz="2800" dirty="0" smtClean="0"/>
              <a:t>Check vessel &amp; gear</a:t>
            </a:r>
          </a:p>
          <a:p>
            <a:pPr eaLnBrk="1" hangingPunct="1">
              <a:lnSpc>
                <a:spcPct val="90000"/>
              </a:lnSpc>
            </a:pPr>
            <a:r>
              <a:rPr lang="en-US" altLang="en-US" sz="2800" dirty="0" smtClean="0"/>
              <a:t>Review Marina Contract; speak w/ </a:t>
            </a:r>
            <a:r>
              <a:rPr lang="en-US" altLang="en-US" sz="2800" dirty="0" err="1" smtClean="0"/>
              <a:t>Dockmaster</a:t>
            </a:r>
            <a:endParaRPr lang="en-US" altLang="en-US" sz="2800" dirty="0" smtClean="0"/>
          </a:p>
          <a:p>
            <a:pPr eaLnBrk="1" hangingPunct="1">
              <a:lnSpc>
                <a:spcPct val="90000"/>
              </a:lnSpc>
            </a:pPr>
            <a:r>
              <a:rPr lang="en-US" altLang="en-US" sz="2800" dirty="0" smtClean="0"/>
              <a:t>Make plan (trailer/haul/hole)</a:t>
            </a:r>
          </a:p>
          <a:p>
            <a:pPr eaLnBrk="1" hangingPunct="1">
              <a:lnSpc>
                <a:spcPct val="90000"/>
              </a:lnSpc>
            </a:pPr>
            <a:r>
              <a:rPr lang="en-US" altLang="en-US" sz="2800" dirty="0" smtClean="0"/>
              <a:t>Check trailer (repair if necessary)</a:t>
            </a:r>
          </a:p>
          <a:p>
            <a:pPr eaLnBrk="1" hangingPunct="1">
              <a:lnSpc>
                <a:spcPct val="90000"/>
              </a:lnSpc>
            </a:pPr>
            <a:r>
              <a:rPr lang="en-US" altLang="en-US" sz="2800" dirty="0" smtClean="0"/>
              <a:t>Check with Marine-ways (“Hurricane Policy”)</a:t>
            </a:r>
          </a:p>
          <a:p>
            <a:pPr eaLnBrk="1" hangingPunct="1">
              <a:lnSpc>
                <a:spcPct val="90000"/>
              </a:lnSpc>
            </a:pPr>
            <a:r>
              <a:rPr lang="en-US" altLang="en-US" sz="2800" dirty="0" smtClean="0"/>
              <a:t>Select “Hurricane Holes” (at least three in each direction)</a:t>
            </a:r>
          </a:p>
          <a:p>
            <a:pPr eaLnBrk="1" hangingPunct="1">
              <a:lnSpc>
                <a:spcPct val="90000"/>
              </a:lnSpc>
            </a:pPr>
            <a:r>
              <a:rPr lang="en-US" altLang="en-US" sz="2800" dirty="0" smtClean="0"/>
              <a:t>Visit each with your vessel frequently looking for changes and problems</a:t>
            </a:r>
          </a:p>
          <a:p>
            <a:pPr eaLnBrk="1" hangingPunct="1">
              <a:lnSpc>
                <a:spcPct val="90000"/>
              </a:lnSpc>
            </a:pPr>
            <a:r>
              <a:rPr lang="en-US" altLang="en-US" sz="2800" dirty="0" smtClean="0">
                <a:solidFill>
                  <a:srgbClr val="FF0000"/>
                </a:solidFill>
              </a:rPr>
              <a:t>***Absentee owners:</a:t>
            </a:r>
            <a:r>
              <a:rPr lang="en-US" altLang="en-US" sz="2800" dirty="0" smtClean="0"/>
              <a:t> Hire dependable captain and sign a detailed contract</a:t>
            </a:r>
          </a:p>
          <a:p>
            <a:pPr eaLnBrk="1" hangingPunct="1">
              <a:lnSpc>
                <a:spcPct val="90000"/>
              </a:lnSpc>
            </a:pPr>
            <a:endParaRPr lang="en-US" altLang="en-US" sz="3200" dirty="0" smtClean="0"/>
          </a:p>
        </p:txBody>
      </p:sp>
      <p:sp>
        <p:nvSpPr>
          <p:cNvPr id="1024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D8250B21-7EF2-483F-8C8B-A8AC0BF3467B}" type="slidenum">
              <a:rPr lang="en-US" altLang="en-US" sz="1400"/>
              <a:pPr eaLnBrk="1" hangingPunct="1"/>
              <a:t>14</a:t>
            </a:fld>
            <a:endParaRPr lang="en-US" altLang="en-US" sz="1400"/>
          </a:p>
        </p:txBody>
      </p:sp>
    </p:spTree>
    <p:extLst>
      <p:ext uri="{BB962C8B-B14F-4D97-AF65-F5344CB8AC3E}">
        <p14:creationId xmlns:p14="http://schemas.microsoft.com/office/powerpoint/2010/main" val="2893055538"/>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wipe(left)">
                                      <p:cBhvr>
                                        <p:cTn id="7" dur="2000"/>
                                        <p:tgtEl>
                                          <p:spTgt spid="9219">
                                            <p:txEl>
                                              <p:pRg st="0" end="0"/>
                                            </p:txEl>
                                          </p:spTgt>
                                        </p:tgtEl>
                                      </p:cBhvr>
                                    </p:animEffect>
                                  </p:childTnLst>
                                </p:cTn>
                              </p:par>
                            </p:childTnLst>
                          </p:cTn>
                        </p:par>
                        <p:par>
                          <p:cTn id="8" fill="hold">
                            <p:stCondLst>
                              <p:cond delay="2000"/>
                            </p:stCondLst>
                            <p:childTnLst>
                              <p:par>
                                <p:cTn id="9" presetID="22" presetClass="entr" presetSubtype="8" fill="hold" grpId="1" nodeType="afterEffect">
                                  <p:stCondLst>
                                    <p:cond delay="3000"/>
                                  </p:stCondLst>
                                  <p:childTnLst>
                                    <p:set>
                                      <p:cBhvr>
                                        <p:cTn id="10" dur="1" fill="hold">
                                          <p:stCondLst>
                                            <p:cond delay="0"/>
                                          </p:stCondLst>
                                        </p:cTn>
                                        <p:tgtEl>
                                          <p:spTgt spid="9219">
                                            <p:txEl>
                                              <p:pRg st="1" end="1"/>
                                            </p:txEl>
                                          </p:spTgt>
                                        </p:tgtEl>
                                        <p:attrNameLst>
                                          <p:attrName>style.visibility</p:attrName>
                                        </p:attrNameLst>
                                      </p:cBhvr>
                                      <p:to>
                                        <p:strVal val="visible"/>
                                      </p:to>
                                    </p:set>
                                    <p:animEffect transition="in" filter="wipe(left)">
                                      <p:cBhvr>
                                        <p:cTn id="11" dur="2000"/>
                                        <p:tgtEl>
                                          <p:spTgt spid="9219">
                                            <p:txEl>
                                              <p:pRg st="1" end="1"/>
                                            </p:txEl>
                                          </p:spTgt>
                                        </p:tgtEl>
                                      </p:cBhvr>
                                    </p:animEffect>
                                  </p:childTnLst>
                                </p:cTn>
                              </p:par>
                            </p:childTnLst>
                          </p:cTn>
                        </p:par>
                        <p:par>
                          <p:cTn id="12" fill="hold">
                            <p:stCondLst>
                              <p:cond delay="7000"/>
                            </p:stCondLst>
                            <p:childTnLst>
                              <p:par>
                                <p:cTn id="13" presetID="22" presetClass="entr" presetSubtype="8" fill="hold" grpId="1" nodeType="afterEffect">
                                  <p:stCondLst>
                                    <p:cond delay="3000"/>
                                  </p:stCondLst>
                                  <p:childTnLst>
                                    <p:set>
                                      <p:cBhvr>
                                        <p:cTn id="14" dur="1" fill="hold">
                                          <p:stCondLst>
                                            <p:cond delay="0"/>
                                          </p:stCondLst>
                                        </p:cTn>
                                        <p:tgtEl>
                                          <p:spTgt spid="9219">
                                            <p:txEl>
                                              <p:pRg st="2" end="2"/>
                                            </p:txEl>
                                          </p:spTgt>
                                        </p:tgtEl>
                                        <p:attrNameLst>
                                          <p:attrName>style.visibility</p:attrName>
                                        </p:attrNameLst>
                                      </p:cBhvr>
                                      <p:to>
                                        <p:strVal val="visible"/>
                                      </p:to>
                                    </p:set>
                                    <p:animEffect transition="in" filter="wipe(left)">
                                      <p:cBhvr>
                                        <p:cTn id="15" dur="2000"/>
                                        <p:tgtEl>
                                          <p:spTgt spid="9219">
                                            <p:txEl>
                                              <p:pRg st="2" end="2"/>
                                            </p:txEl>
                                          </p:spTgt>
                                        </p:tgtEl>
                                      </p:cBhvr>
                                    </p:animEffect>
                                  </p:childTnLst>
                                </p:cTn>
                              </p:par>
                            </p:childTnLst>
                          </p:cTn>
                        </p:par>
                        <p:par>
                          <p:cTn id="16" fill="hold">
                            <p:stCondLst>
                              <p:cond delay="12000"/>
                            </p:stCondLst>
                            <p:childTnLst>
                              <p:par>
                                <p:cTn id="17" presetID="22" presetClass="entr" presetSubtype="8" fill="hold" grpId="1" nodeType="afterEffect">
                                  <p:stCondLst>
                                    <p:cond delay="3000"/>
                                  </p:stCondLst>
                                  <p:childTnLst>
                                    <p:set>
                                      <p:cBhvr>
                                        <p:cTn id="18" dur="1" fill="hold">
                                          <p:stCondLst>
                                            <p:cond delay="0"/>
                                          </p:stCondLst>
                                        </p:cTn>
                                        <p:tgtEl>
                                          <p:spTgt spid="9219">
                                            <p:txEl>
                                              <p:pRg st="3" end="3"/>
                                            </p:txEl>
                                          </p:spTgt>
                                        </p:tgtEl>
                                        <p:attrNameLst>
                                          <p:attrName>style.visibility</p:attrName>
                                        </p:attrNameLst>
                                      </p:cBhvr>
                                      <p:to>
                                        <p:strVal val="visible"/>
                                      </p:to>
                                    </p:set>
                                    <p:animEffect transition="in" filter="wipe(left)">
                                      <p:cBhvr>
                                        <p:cTn id="19" dur="2000"/>
                                        <p:tgtEl>
                                          <p:spTgt spid="9219">
                                            <p:txEl>
                                              <p:pRg st="3" end="3"/>
                                            </p:txEl>
                                          </p:spTgt>
                                        </p:tgtEl>
                                      </p:cBhvr>
                                    </p:animEffect>
                                  </p:childTnLst>
                                </p:cTn>
                              </p:par>
                            </p:childTnLst>
                          </p:cTn>
                        </p:par>
                        <p:par>
                          <p:cTn id="20" fill="hold">
                            <p:stCondLst>
                              <p:cond delay="17000"/>
                            </p:stCondLst>
                            <p:childTnLst>
                              <p:par>
                                <p:cTn id="21" presetID="22" presetClass="entr" presetSubtype="8" fill="hold" grpId="1" nodeType="afterEffect">
                                  <p:stCondLst>
                                    <p:cond delay="3000"/>
                                  </p:stCondLst>
                                  <p:childTnLst>
                                    <p:set>
                                      <p:cBhvr>
                                        <p:cTn id="22" dur="1" fill="hold">
                                          <p:stCondLst>
                                            <p:cond delay="0"/>
                                          </p:stCondLst>
                                        </p:cTn>
                                        <p:tgtEl>
                                          <p:spTgt spid="9219">
                                            <p:txEl>
                                              <p:pRg st="4" end="4"/>
                                            </p:txEl>
                                          </p:spTgt>
                                        </p:tgtEl>
                                        <p:attrNameLst>
                                          <p:attrName>style.visibility</p:attrName>
                                        </p:attrNameLst>
                                      </p:cBhvr>
                                      <p:to>
                                        <p:strVal val="visible"/>
                                      </p:to>
                                    </p:set>
                                    <p:animEffect transition="in" filter="wipe(left)">
                                      <p:cBhvr>
                                        <p:cTn id="23" dur="2000"/>
                                        <p:tgtEl>
                                          <p:spTgt spid="9219">
                                            <p:txEl>
                                              <p:pRg st="4" end="4"/>
                                            </p:txEl>
                                          </p:spTgt>
                                        </p:tgtEl>
                                      </p:cBhvr>
                                    </p:animEffect>
                                  </p:childTnLst>
                                </p:cTn>
                              </p:par>
                            </p:childTnLst>
                          </p:cTn>
                        </p:par>
                        <p:par>
                          <p:cTn id="24" fill="hold">
                            <p:stCondLst>
                              <p:cond delay="22000"/>
                            </p:stCondLst>
                            <p:childTnLst>
                              <p:par>
                                <p:cTn id="25" presetID="22" presetClass="entr" presetSubtype="8" fill="hold" grpId="1" nodeType="afterEffect">
                                  <p:stCondLst>
                                    <p:cond delay="3000"/>
                                  </p:stCondLst>
                                  <p:childTnLst>
                                    <p:set>
                                      <p:cBhvr>
                                        <p:cTn id="26" dur="1" fill="hold">
                                          <p:stCondLst>
                                            <p:cond delay="0"/>
                                          </p:stCondLst>
                                        </p:cTn>
                                        <p:tgtEl>
                                          <p:spTgt spid="9219">
                                            <p:txEl>
                                              <p:pRg st="5" end="5"/>
                                            </p:txEl>
                                          </p:spTgt>
                                        </p:tgtEl>
                                        <p:attrNameLst>
                                          <p:attrName>style.visibility</p:attrName>
                                        </p:attrNameLst>
                                      </p:cBhvr>
                                      <p:to>
                                        <p:strVal val="visible"/>
                                      </p:to>
                                    </p:set>
                                    <p:animEffect transition="in" filter="wipe(left)">
                                      <p:cBhvr>
                                        <p:cTn id="27" dur="2000"/>
                                        <p:tgtEl>
                                          <p:spTgt spid="9219">
                                            <p:txEl>
                                              <p:pRg st="5" end="5"/>
                                            </p:txEl>
                                          </p:spTgt>
                                        </p:tgtEl>
                                      </p:cBhvr>
                                    </p:animEffect>
                                  </p:childTnLst>
                                </p:cTn>
                              </p:par>
                            </p:childTnLst>
                          </p:cTn>
                        </p:par>
                        <p:par>
                          <p:cTn id="28" fill="hold">
                            <p:stCondLst>
                              <p:cond delay="27000"/>
                            </p:stCondLst>
                            <p:childTnLst>
                              <p:par>
                                <p:cTn id="29" presetID="22" presetClass="entr" presetSubtype="8" fill="hold" grpId="1" nodeType="afterEffect">
                                  <p:stCondLst>
                                    <p:cond delay="3000"/>
                                  </p:stCondLst>
                                  <p:childTnLst>
                                    <p:set>
                                      <p:cBhvr>
                                        <p:cTn id="30" dur="1" fill="hold">
                                          <p:stCondLst>
                                            <p:cond delay="0"/>
                                          </p:stCondLst>
                                        </p:cTn>
                                        <p:tgtEl>
                                          <p:spTgt spid="9219">
                                            <p:txEl>
                                              <p:pRg st="6" end="6"/>
                                            </p:txEl>
                                          </p:spTgt>
                                        </p:tgtEl>
                                        <p:attrNameLst>
                                          <p:attrName>style.visibility</p:attrName>
                                        </p:attrNameLst>
                                      </p:cBhvr>
                                      <p:to>
                                        <p:strVal val="visible"/>
                                      </p:to>
                                    </p:set>
                                    <p:animEffect transition="in" filter="wipe(left)">
                                      <p:cBhvr>
                                        <p:cTn id="31" dur="2000"/>
                                        <p:tgtEl>
                                          <p:spTgt spid="9219">
                                            <p:txEl>
                                              <p:pRg st="6" end="6"/>
                                            </p:txEl>
                                          </p:spTgt>
                                        </p:tgtEl>
                                      </p:cBhvr>
                                    </p:animEffect>
                                  </p:childTnLst>
                                </p:cTn>
                              </p:par>
                            </p:childTnLst>
                          </p:cTn>
                        </p:par>
                        <p:par>
                          <p:cTn id="32" fill="hold">
                            <p:stCondLst>
                              <p:cond delay="32000"/>
                            </p:stCondLst>
                            <p:childTnLst>
                              <p:par>
                                <p:cTn id="33" presetID="22" presetClass="entr" presetSubtype="8" fill="hold" grpId="1" nodeType="afterEffect">
                                  <p:stCondLst>
                                    <p:cond delay="3000"/>
                                  </p:stCondLst>
                                  <p:childTnLst>
                                    <p:set>
                                      <p:cBhvr>
                                        <p:cTn id="34" dur="1" fill="hold">
                                          <p:stCondLst>
                                            <p:cond delay="0"/>
                                          </p:stCondLst>
                                        </p:cTn>
                                        <p:tgtEl>
                                          <p:spTgt spid="9219">
                                            <p:txEl>
                                              <p:pRg st="7" end="7"/>
                                            </p:txEl>
                                          </p:spTgt>
                                        </p:tgtEl>
                                        <p:attrNameLst>
                                          <p:attrName>style.visibility</p:attrName>
                                        </p:attrNameLst>
                                      </p:cBhvr>
                                      <p:to>
                                        <p:strVal val="visible"/>
                                      </p:to>
                                    </p:set>
                                    <p:animEffect transition="in" filter="wipe(left)">
                                      <p:cBhvr>
                                        <p:cTn id="35" dur="2000"/>
                                        <p:tgtEl>
                                          <p:spTgt spid="92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1" uiExpand="1" build="p" bldLvl="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0" y="354012"/>
            <a:ext cx="4191000" cy="788988"/>
          </a:xfrm>
        </p:spPr>
        <p:txBody>
          <a:bodyPr/>
          <a:lstStyle/>
          <a:p>
            <a:pPr eaLnBrk="1" hangingPunct="1"/>
            <a:r>
              <a:rPr lang="en-US" altLang="en-US" sz="2800" dirty="0" smtClean="0"/>
              <a:t>Storm Plan – Do It Now!</a:t>
            </a:r>
          </a:p>
        </p:txBody>
      </p:sp>
      <p:sp>
        <p:nvSpPr>
          <p:cNvPr id="11267" name="Rectangle 3"/>
          <p:cNvSpPr>
            <a:spLocks noGrp="1" noChangeArrowheads="1"/>
          </p:cNvSpPr>
          <p:nvPr>
            <p:ph type="body" idx="1"/>
          </p:nvPr>
        </p:nvSpPr>
        <p:spPr>
          <a:xfrm>
            <a:off x="381000" y="1447800"/>
            <a:ext cx="4267200" cy="4876800"/>
          </a:xfrm>
        </p:spPr>
        <p:txBody>
          <a:bodyPr/>
          <a:lstStyle/>
          <a:p>
            <a:pPr eaLnBrk="1" hangingPunct="1"/>
            <a:r>
              <a:rPr lang="en-US" altLang="en-US" sz="2800" dirty="0" smtClean="0"/>
              <a:t>Prepare a storm plan such as this one from </a:t>
            </a:r>
            <a:r>
              <a:rPr lang="en-US" altLang="en-US" sz="2800" dirty="0" err="1" smtClean="0"/>
              <a:t>BoatU.S</a:t>
            </a:r>
            <a:r>
              <a:rPr lang="en-US" altLang="en-US" sz="2800" dirty="0" smtClean="0"/>
              <a:t>.</a:t>
            </a:r>
          </a:p>
          <a:p>
            <a:pPr eaLnBrk="1" hangingPunct="1"/>
            <a:r>
              <a:rPr lang="en-US" altLang="en-US" sz="2800" dirty="0" smtClean="0"/>
              <a:t>Answering all the questions is a start</a:t>
            </a:r>
          </a:p>
        </p:txBody>
      </p:sp>
      <p:sp>
        <p:nvSpPr>
          <p:cNvPr id="112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84FED1A9-4AA7-4579-BFB9-FD53781E5B12}" type="slidenum">
              <a:rPr lang="en-US" altLang="en-US" sz="1400"/>
              <a:pPr eaLnBrk="1" hangingPunct="1"/>
              <a:t>15</a:t>
            </a:fld>
            <a:endParaRPr lang="en-US" altLang="en-US" sz="140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149516"/>
            <a:ext cx="4038600" cy="5217330"/>
          </a:xfrm>
          <a:prstGeom prst="rect">
            <a:avLst/>
          </a:prstGeom>
        </p:spPr>
      </p:pic>
    </p:spTree>
  </p:cSld>
  <p:clrMapOvr>
    <a:masterClrMapping/>
  </p:clrMapOvr>
  <p:transition>
    <p:zoom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304800" y="1115385"/>
            <a:ext cx="8458200" cy="4447215"/>
          </a:xfrm>
        </p:spPr>
        <p:txBody>
          <a:bodyPr/>
          <a:lstStyle/>
          <a:p>
            <a:pPr marL="0" indent="0" eaLnBrk="1" hangingPunct="1">
              <a:buNone/>
            </a:pPr>
            <a:r>
              <a:rPr lang="en-US" altLang="en-US" sz="2800" dirty="0" smtClean="0"/>
              <a:t>Actions:</a:t>
            </a:r>
          </a:p>
          <a:p>
            <a:pPr eaLnBrk="1" hangingPunct="1"/>
            <a:r>
              <a:rPr lang="en-US" altLang="en-US" sz="2400" dirty="0" smtClean="0"/>
              <a:t>Batteries…………….charge them</a:t>
            </a:r>
          </a:p>
          <a:p>
            <a:pPr eaLnBrk="1" hangingPunct="1"/>
            <a:r>
              <a:rPr lang="en-US" altLang="en-US" sz="2400" dirty="0" smtClean="0"/>
              <a:t>Bilge…………………clean / clear limber holes</a:t>
            </a:r>
          </a:p>
          <a:p>
            <a:pPr eaLnBrk="1" hangingPunct="1"/>
            <a:r>
              <a:rPr lang="en-US" altLang="en-US" sz="2400" dirty="0" smtClean="0"/>
              <a:t>Bilge Pumps………..test pumps / switches</a:t>
            </a:r>
          </a:p>
          <a:p>
            <a:pPr eaLnBrk="1" hangingPunct="1"/>
            <a:r>
              <a:rPr lang="en-US" altLang="en-US" sz="2400" dirty="0" smtClean="0"/>
              <a:t>Cleats……………….bigger, backed and reinforced</a:t>
            </a:r>
          </a:p>
          <a:p>
            <a:pPr eaLnBrk="1" hangingPunct="1"/>
            <a:r>
              <a:rPr lang="en-US" altLang="en-US" sz="2400" dirty="0" smtClean="0"/>
              <a:t>Cockpit Drains……..clear</a:t>
            </a:r>
          </a:p>
          <a:p>
            <a:pPr eaLnBrk="1" hangingPunct="1"/>
            <a:r>
              <a:rPr lang="en-US" altLang="en-US" sz="2400" dirty="0" smtClean="0"/>
              <a:t>Fuel Tanks………….fill them</a:t>
            </a:r>
          </a:p>
          <a:p>
            <a:pPr eaLnBrk="1" hangingPunct="1"/>
            <a:r>
              <a:rPr lang="en-US" altLang="en-US" sz="2400" dirty="0" smtClean="0"/>
              <a:t>Water Tanks………..empty them</a:t>
            </a:r>
          </a:p>
        </p:txBody>
      </p:sp>
      <p:sp>
        <p:nvSpPr>
          <p:cNvPr id="112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84FED1A9-4AA7-4579-BFB9-FD53781E5B12}" type="slidenum">
              <a:rPr lang="en-US" altLang="en-US" sz="1400"/>
              <a:pPr eaLnBrk="1" hangingPunct="1"/>
              <a:t>16</a:t>
            </a:fld>
            <a:endParaRPr lang="en-US" altLang="en-US" sz="1400"/>
          </a:p>
        </p:txBody>
      </p:sp>
      <p:sp>
        <p:nvSpPr>
          <p:cNvPr id="7" name="Rectangle 2"/>
          <p:cNvSpPr txBox="1">
            <a:spLocks noChangeArrowheads="1"/>
          </p:cNvSpPr>
          <p:nvPr/>
        </p:nvSpPr>
        <p:spPr bwMode="auto">
          <a:xfrm>
            <a:off x="1930400" y="381000"/>
            <a:ext cx="34798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charset="0"/>
              </a:defRPr>
            </a:lvl2pPr>
            <a:lvl3pPr algn="ctr" rtl="0" eaLnBrk="0" fontAlgn="base" hangingPunct="0">
              <a:spcBef>
                <a:spcPct val="0"/>
              </a:spcBef>
              <a:spcAft>
                <a:spcPct val="0"/>
              </a:spcAft>
              <a:defRPr sz="4000">
                <a:solidFill>
                  <a:schemeClr val="bg1"/>
                </a:solidFill>
                <a:latin typeface="Arial" charset="0"/>
              </a:defRPr>
            </a:lvl3pPr>
            <a:lvl4pPr algn="ctr" rtl="0" eaLnBrk="0" fontAlgn="base" hangingPunct="0">
              <a:spcBef>
                <a:spcPct val="0"/>
              </a:spcBef>
              <a:spcAft>
                <a:spcPct val="0"/>
              </a:spcAft>
              <a:defRPr sz="4000">
                <a:solidFill>
                  <a:schemeClr val="bg1"/>
                </a:solidFill>
                <a:latin typeface="Arial" charset="0"/>
              </a:defRPr>
            </a:lvl4pPr>
            <a:lvl5pPr algn="ctr" rtl="0" eaLnBrk="0" fontAlgn="base" hangingPunct="0">
              <a:spcBef>
                <a:spcPct val="0"/>
              </a:spcBef>
              <a:spcAft>
                <a:spcPct val="0"/>
              </a:spcAft>
              <a:defRPr sz="4000">
                <a:solidFill>
                  <a:schemeClr val="bg1"/>
                </a:solidFill>
                <a:latin typeface="Arial" charset="0"/>
              </a:defRPr>
            </a:lvl5pPr>
            <a:lvl6pPr marL="457200" algn="ctr" rtl="0" fontAlgn="base">
              <a:spcBef>
                <a:spcPct val="0"/>
              </a:spcBef>
              <a:spcAft>
                <a:spcPct val="0"/>
              </a:spcAft>
              <a:defRPr sz="4000">
                <a:solidFill>
                  <a:schemeClr val="bg1"/>
                </a:solidFill>
                <a:latin typeface="Arial" charset="0"/>
              </a:defRPr>
            </a:lvl6pPr>
            <a:lvl7pPr marL="914400" algn="ctr" rtl="0" fontAlgn="base">
              <a:spcBef>
                <a:spcPct val="0"/>
              </a:spcBef>
              <a:spcAft>
                <a:spcPct val="0"/>
              </a:spcAft>
              <a:defRPr sz="4000">
                <a:solidFill>
                  <a:schemeClr val="bg1"/>
                </a:solidFill>
                <a:latin typeface="Arial" charset="0"/>
              </a:defRPr>
            </a:lvl7pPr>
            <a:lvl8pPr marL="1371600" algn="ctr" rtl="0" fontAlgn="base">
              <a:spcBef>
                <a:spcPct val="0"/>
              </a:spcBef>
              <a:spcAft>
                <a:spcPct val="0"/>
              </a:spcAft>
              <a:defRPr sz="4000">
                <a:solidFill>
                  <a:schemeClr val="bg1"/>
                </a:solidFill>
                <a:latin typeface="Arial" charset="0"/>
              </a:defRPr>
            </a:lvl8pPr>
            <a:lvl9pPr marL="1828800" algn="ctr" rtl="0" fontAlgn="base">
              <a:spcBef>
                <a:spcPct val="0"/>
              </a:spcBef>
              <a:spcAft>
                <a:spcPct val="0"/>
              </a:spcAft>
              <a:defRPr sz="4000">
                <a:solidFill>
                  <a:schemeClr val="bg1"/>
                </a:solidFill>
                <a:latin typeface="Arial" charset="0"/>
              </a:defRPr>
            </a:lvl9pPr>
          </a:lstStyle>
          <a:p>
            <a:pPr eaLnBrk="1" hangingPunct="1">
              <a:buNone/>
            </a:pPr>
            <a:r>
              <a:rPr lang="en-US" altLang="en-US" sz="2800" kern="0" smtClean="0"/>
              <a:t>Approaching Storm</a:t>
            </a:r>
            <a:endParaRPr lang="en-US" altLang="en-US" sz="2800" kern="0" dirty="0" smtClean="0"/>
          </a:p>
        </p:txBody>
      </p:sp>
    </p:spTree>
    <p:extLst>
      <p:ext uri="{BB962C8B-B14F-4D97-AF65-F5344CB8AC3E}">
        <p14:creationId xmlns:p14="http://schemas.microsoft.com/office/powerpoint/2010/main" val="2316322010"/>
      </p:ext>
    </p:extLst>
  </p:cSld>
  <p:clrMapOvr>
    <a:masterClrMapping/>
  </p:clrMapOvr>
  <p:transition>
    <p:zoom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304800" y="1115385"/>
            <a:ext cx="8458200" cy="4828215"/>
          </a:xfrm>
        </p:spPr>
        <p:txBody>
          <a:bodyPr/>
          <a:lstStyle/>
          <a:p>
            <a:pPr marL="0" indent="0" eaLnBrk="1" hangingPunct="1">
              <a:buNone/>
            </a:pPr>
            <a:r>
              <a:rPr lang="en-US" altLang="en-US" sz="2800" dirty="0" smtClean="0"/>
              <a:t>Remove:</a:t>
            </a:r>
          </a:p>
          <a:p>
            <a:pPr eaLnBrk="1" hangingPunct="1"/>
            <a:r>
              <a:rPr lang="en-US" altLang="en-US" sz="2400" dirty="0" smtClean="0"/>
              <a:t>Deck gear – anything not bolted down</a:t>
            </a:r>
          </a:p>
          <a:p>
            <a:pPr eaLnBrk="1" hangingPunct="1"/>
            <a:r>
              <a:rPr lang="en-US" altLang="en-US" sz="2400" dirty="0" smtClean="0"/>
              <a:t>Cowl ventilators</a:t>
            </a:r>
          </a:p>
          <a:p>
            <a:pPr eaLnBrk="1" hangingPunct="1"/>
            <a:r>
              <a:rPr lang="en-US" altLang="en-US" sz="2400" dirty="0" smtClean="0"/>
              <a:t>All electronics</a:t>
            </a:r>
          </a:p>
          <a:p>
            <a:pPr eaLnBrk="1" hangingPunct="1"/>
            <a:r>
              <a:rPr lang="en-US" altLang="en-US" sz="2400" dirty="0" smtClean="0"/>
              <a:t>All ships papers / log</a:t>
            </a:r>
          </a:p>
          <a:p>
            <a:pPr eaLnBrk="1" hangingPunct="1"/>
            <a:r>
              <a:rPr lang="en-US" altLang="en-US" sz="2400" dirty="0" smtClean="0"/>
              <a:t>All fuel, oil, solvents, etc. NOT in permanent tanks</a:t>
            </a:r>
          </a:p>
          <a:p>
            <a:pPr eaLnBrk="1" hangingPunct="1"/>
            <a:r>
              <a:rPr lang="en-US" altLang="en-US" sz="2400" dirty="0" smtClean="0"/>
              <a:t>All personal property</a:t>
            </a:r>
          </a:p>
          <a:p>
            <a:pPr eaLnBrk="1" hangingPunct="1"/>
            <a:r>
              <a:rPr lang="en-US" altLang="en-US" sz="2400" dirty="0" smtClean="0"/>
              <a:t>Cabin gear – anything that can be stored in a dryer/safer place</a:t>
            </a:r>
          </a:p>
        </p:txBody>
      </p:sp>
      <p:sp>
        <p:nvSpPr>
          <p:cNvPr id="112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84FED1A9-4AA7-4579-BFB9-FD53781E5B12}" type="slidenum">
              <a:rPr lang="en-US" altLang="en-US" sz="1400"/>
              <a:pPr eaLnBrk="1" hangingPunct="1"/>
              <a:t>17</a:t>
            </a:fld>
            <a:endParaRPr lang="en-US" altLang="en-US" sz="1400"/>
          </a:p>
        </p:txBody>
      </p:sp>
      <p:sp>
        <p:nvSpPr>
          <p:cNvPr id="6" name="Rectangle 2"/>
          <p:cNvSpPr>
            <a:spLocks noGrp="1" noChangeArrowheads="1"/>
          </p:cNvSpPr>
          <p:nvPr>
            <p:ph type="title"/>
          </p:nvPr>
        </p:nvSpPr>
        <p:spPr>
          <a:xfrm>
            <a:off x="1930400" y="381000"/>
            <a:ext cx="3479800" cy="788988"/>
          </a:xfrm>
        </p:spPr>
        <p:txBody>
          <a:bodyPr/>
          <a:lstStyle/>
          <a:p>
            <a:pPr eaLnBrk="1" hangingPunct="1"/>
            <a:r>
              <a:rPr lang="en-US" altLang="en-US" sz="2800" dirty="0" smtClean="0"/>
              <a:t>Approaching Storm</a:t>
            </a:r>
          </a:p>
        </p:txBody>
      </p:sp>
    </p:spTree>
    <p:extLst>
      <p:ext uri="{BB962C8B-B14F-4D97-AF65-F5344CB8AC3E}">
        <p14:creationId xmlns:p14="http://schemas.microsoft.com/office/powerpoint/2010/main" val="589731805"/>
      </p:ext>
    </p:extLst>
  </p:cSld>
  <p:clrMapOvr>
    <a:masterClrMapping/>
  </p:clrMapOvr>
  <p:transition>
    <p:zoom dir="in"/>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8A8503FC-9960-4EF3-B1DF-5783085721BF}" type="slidenum">
              <a:rPr lang="en-US" altLang="en-US" sz="1400"/>
              <a:pPr eaLnBrk="1" hangingPunct="1"/>
              <a:t>18</a:t>
            </a:fld>
            <a:endParaRPr lang="en-US" altLang="en-US" sz="1400"/>
          </a:p>
        </p:txBody>
      </p:sp>
      <p:sp>
        <p:nvSpPr>
          <p:cNvPr id="7" name="Rectangle 3"/>
          <p:cNvSpPr txBox="1">
            <a:spLocks noChangeArrowheads="1"/>
          </p:cNvSpPr>
          <p:nvPr/>
        </p:nvSpPr>
        <p:spPr>
          <a:xfrm>
            <a:off x="304800" y="1115385"/>
            <a:ext cx="8458200" cy="4371015"/>
          </a:xfrm>
          <a:prstGeom prst="rect">
            <a:avLst/>
          </a:prstGeom>
        </p:spPr>
        <p:txBody>
          <a:bodyPr/>
          <a:lstStyle>
            <a:lvl1pPr marL="342900" indent="-342900" algn="l" rtl="0" eaLnBrk="0" fontAlgn="base" hangingPunct="0">
              <a:spcBef>
                <a:spcPct val="20000"/>
              </a:spcBef>
              <a:spcAft>
                <a:spcPct val="0"/>
              </a:spcAft>
              <a:buClr>
                <a:srgbClr val="FFFF00"/>
              </a:buClr>
              <a:buFont typeface="Wingdings" panose="05000000000000000000" pitchFamily="2" charset="2"/>
              <a:buChar char="§"/>
              <a:defRPr sz="3600">
                <a:solidFill>
                  <a:schemeClr val="bg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3400">
                <a:solidFill>
                  <a:schemeClr val="bg1"/>
                </a:solidFill>
                <a:latin typeface="+mn-lt"/>
              </a:defRPr>
            </a:lvl2pPr>
            <a:lvl3pPr marL="1143000" indent="-228600" algn="l" rtl="0" eaLnBrk="0" fontAlgn="base" hangingPunct="0">
              <a:spcBef>
                <a:spcPct val="20000"/>
              </a:spcBef>
              <a:spcAft>
                <a:spcPct val="0"/>
              </a:spcAft>
              <a:buClr>
                <a:srgbClr val="CC0000"/>
              </a:buClr>
              <a:buChar char="•"/>
              <a:defRPr sz="3200">
                <a:solidFill>
                  <a:schemeClr val="bg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3000">
                <a:solidFill>
                  <a:schemeClr val="bg1"/>
                </a:solidFill>
                <a:latin typeface="+mn-lt"/>
              </a:defRPr>
            </a:lvl4pPr>
            <a:lvl5pPr marL="2057400" indent="-228600" algn="l" rtl="0" eaLnBrk="0" fontAlgn="base" hangingPunct="0">
              <a:spcBef>
                <a:spcPct val="20000"/>
              </a:spcBef>
              <a:spcAft>
                <a:spcPct val="0"/>
              </a:spcAft>
              <a:buClr>
                <a:srgbClr val="FF6600"/>
              </a:buClr>
              <a:buChar char="•"/>
              <a:defRPr sz="2800">
                <a:solidFill>
                  <a:schemeClr val="bg1"/>
                </a:solidFill>
                <a:latin typeface="+mn-lt"/>
              </a:defRPr>
            </a:lvl5pPr>
            <a:lvl6pPr marL="2514600" indent="-228600" algn="l" rtl="0" fontAlgn="base">
              <a:spcBef>
                <a:spcPct val="20000"/>
              </a:spcBef>
              <a:spcAft>
                <a:spcPct val="0"/>
              </a:spcAft>
              <a:buClr>
                <a:srgbClr val="FF6600"/>
              </a:buClr>
              <a:buChar char="•"/>
              <a:defRPr sz="2800">
                <a:solidFill>
                  <a:schemeClr val="bg1"/>
                </a:solidFill>
                <a:latin typeface="+mn-lt"/>
              </a:defRPr>
            </a:lvl6pPr>
            <a:lvl7pPr marL="2971800" indent="-228600" algn="l" rtl="0" fontAlgn="base">
              <a:spcBef>
                <a:spcPct val="20000"/>
              </a:spcBef>
              <a:spcAft>
                <a:spcPct val="0"/>
              </a:spcAft>
              <a:buClr>
                <a:srgbClr val="FF6600"/>
              </a:buClr>
              <a:buChar char="•"/>
              <a:defRPr sz="2800">
                <a:solidFill>
                  <a:schemeClr val="bg1"/>
                </a:solidFill>
                <a:latin typeface="+mn-lt"/>
              </a:defRPr>
            </a:lvl7pPr>
            <a:lvl8pPr marL="3429000" indent="-228600" algn="l" rtl="0" fontAlgn="base">
              <a:spcBef>
                <a:spcPct val="20000"/>
              </a:spcBef>
              <a:spcAft>
                <a:spcPct val="0"/>
              </a:spcAft>
              <a:buClr>
                <a:srgbClr val="FF6600"/>
              </a:buClr>
              <a:buChar char="•"/>
              <a:defRPr sz="2800">
                <a:solidFill>
                  <a:schemeClr val="bg1"/>
                </a:solidFill>
                <a:latin typeface="+mn-lt"/>
              </a:defRPr>
            </a:lvl8pPr>
            <a:lvl9pPr marL="3886200" indent="-228600" algn="l" rtl="0" fontAlgn="base">
              <a:spcBef>
                <a:spcPct val="20000"/>
              </a:spcBef>
              <a:spcAft>
                <a:spcPct val="0"/>
              </a:spcAft>
              <a:buClr>
                <a:srgbClr val="FF6600"/>
              </a:buClr>
              <a:buChar char="•"/>
              <a:defRPr sz="2800">
                <a:solidFill>
                  <a:schemeClr val="bg1"/>
                </a:solidFill>
                <a:latin typeface="+mn-lt"/>
              </a:defRPr>
            </a:lvl9pPr>
          </a:lstStyle>
          <a:p>
            <a:pPr marL="0" indent="0" eaLnBrk="1" hangingPunct="1">
              <a:buFont typeface="Wingdings" panose="05000000000000000000" pitchFamily="2" charset="2"/>
              <a:buNone/>
            </a:pPr>
            <a:r>
              <a:rPr lang="en-US" altLang="en-US" sz="2800" kern="0" dirty="0" smtClean="0"/>
              <a:t>Potential actions to prepare for a storm event:</a:t>
            </a:r>
          </a:p>
          <a:p>
            <a:pPr eaLnBrk="1" hangingPunct="1"/>
            <a:r>
              <a:rPr lang="en-US" altLang="en-US" sz="2400" kern="0" dirty="0" smtClean="0"/>
              <a:t>Duct tape…………………….seal everything</a:t>
            </a:r>
          </a:p>
          <a:p>
            <a:pPr eaLnBrk="1" hangingPunct="1"/>
            <a:r>
              <a:rPr lang="en-US" altLang="en-US" sz="2400" kern="0" dirty="0" smtClean="0"/>
              <a:t>Plugs…………………………for exhaust outlets</a:t>
            </a:r>
          </a:p>
          <a:p>
            <a:pPr eaLnBrk="1" hangingPunct="1"/>
            <a:r>
              <a:rPr lang="en-US" altLang="en-US" sz="2400" kern="0" dirty="0" smtClean="0"/>
              <a:t>Chafing gear…………………anywhere your lines touch anything</a:t>
            </a:r>
          </a:p>
          <a:p>
            <a:pPr eaLnBrk="1" hangingPunct="1"/>
            <a:r>
              <a:rPr lang="en-US" altLang="en-US" sz="2400" kern="0" dirty="0" smtClean="0"/>
              <a:t>Heavy lines………………….double all lines</a:t>
            </a:r>
          </a:p>
          <a:p>
            <a:pPr eaLnBrk="1" hangingPunct="1"/>
            <a:r>
              <a:rPr lang="en-US" altLang="en-US" sz="2400" kern="0" dirty="0" smtClean="0"/>
              <a:t>Fenders………………………tires / fender boards</a:t>
            </a:r>
          </a:p>
          <a:p>
            <a:pPr eaLnBrk="1" hangingPunct="1"/>
            <a:r>
              <a:rPr lang="en-US" altLang="en-US" sz="2400" kern="0" dirty="0" smtClean="0"/>
              <a:t>Ground tackle / Anchor / Chain……2 (minimum)</a:t>
            </a:r>
          </a:p>
          <a:p>
            <a:pPr eaLnBrk="1" hangingPunct="1"/>
            <a:r>
              <a:rPr lang="en-US" altLang="en-US" sz="2400" kern="0" dirty="0" smtClean="0"/>
              <a:t>Take a weather course…….the knowledge may save your life, property and boat</a:t>
            </a:r>
          </a:p>
        </p:txBody>
      </p:sp>
      <p:sp>
        <p:nvSpPr>
          <p:cNvPr id="8" name="Rectangle 3"/>
          <p:cNvSpPr txBox="1">
            <a:spLocks noChangeArrowheads="1"/>
          </p:cNvSpPr>
          <p:nvPr/>
        </p:nvSpPr>
        <p:spPr>
          <a:xfrm>
            <a:off x="484496" y="5546228"/>
            <a:ext cx="8458200" cy="1058862"/>
          </a:xfrm>
          <a:prstGeom prst="rect">
            <a:avLst/>
          </a:prstGeom>
        </p:spPr>
        <p:txBody>
          <a:bodyPr/>
          <a:lstStyle>
            <a:lvl1pPr marL="342900" indent="-342900" algn="l" rtl="0" eaLnBrk="0" fontAlgn="base" hangingPunct="0">
              <a:spcBef>
                <a:spcPct val="20000"/>
              </a:spcBef>
              <a:spcAft>
                <a:spcPct val="0"/>
              </a:spcAft>
              <a:buClr>
                <a:srgbClr val="FFFF00"/>
              </a:buClr>
              <a:buFont typeface="Wingdings" panose="05000000000000000000" pitchFamily="2" charset="2"/>
              <a:buChar char="§"/>
              <a:defRPr sz="3600">
                <a:solidFill>
                  <a:schemeClr val="bg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3400">
                <a:solidFill>
                  <a:schemeClr val="bg1"/>
                </a:solidFill>
                <a:latin typeface="+mn-lt"/>
              </a:defRPr>
            </a:lvl2pPr>
            <a:lvl3pPr marL="1143000" indent="-228600" algn="l" rtl="0" eaLnBrk="0" fontAlgn="base" hangingPunct="0">
              <a:spcBef>
                <a:spcPct val="20000"/>
              </a:spcBef>
              <a:spcAft>
                <a:spcPct val="0"/>
              </a:spcAft>
              <a:buClr>
                <a:srgbClr val="CC0000"/>
              </a:buClr>
              <a:buChar char="•"/>
              <a:defRPr sz="3200">
                <a:solidFill>
                  <a:schemeClr val="bg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3000">
                <a:solidFill>
                  <a:schemeClr val="bg1"/>
                </a:solidFill>
                <a:latin typeface="+mn-lt"/>
              </a:defRPr>
            </a:lvl4pPr>
            <a:lvl5pPr marL="2057400" indent="-228600" algn="l" rtl="0" eaLnBrk="0" fontAlgn="base" hangingPunct="0">
              <a:spcBef>
                <a:spcPct val="20000"/>
              </a:spcBef>
              <a:spcAft>
                <a:spcPct val="0"/>
              </a:spcAft>
              <a:buClr>
                <a:srgbClr val="FF6600"/>
              </a:buClr>
              <a:buChar char="•"/>
              <a:defRPr sz="2800">
                <a:solidFill>
                  <a:schemeClr val="bg1"/>
                </a:solidFill>
                <a:latin typeface="+mn-lt"/>
              </a:defRPr>
            </a:lvl5pPr>
            <a:lvl6pPr marL="2514600" indent="-228600" algn="l" rtl="0" fontAlgn="base">
              <a:spcBef>
                <a:spcPct val="20000"/>
              </a:spcBef>
              <a:spcAft>
                <a:spcPct val="0"/>
              </a:spcAft>
              <a:buClr>
                <a:srgbClr val="FF6600"/>
              </a:buClr>
              <a:buChar char="•"/>
              <a:defRPr sz="2800">
                <a:solidFill>
                  <a:schemeClr val="bg1"/>
                </a:solidFill>
                <a:latin typeface="+mn-lt"/>
              </a:defRPr>
            </a:lvl6pPr>
            <a:lvl7pPr marL="2971800" indent="-228600" algn="l" rtl="0" fontAlgn="base">
              <a:spcBef>
                <a:spcPct val="20000"/>
              </a:spcBef>
              <a:spcAft>
                <a:spcPct val="0"/>
              </a:spcAft>
              <a:buClr>
                <a:srgbClr val="FF6600"/>
              </a:buClr>
              <a:buChar char="•"/>
              <a:defRPr sz="2800">
                <a:solidFill>
                  <a:schemeClr val="bg1"/>
                </a:solidFill>
                <a:latin typeface="+mn-lt"/>
              </a:defRPr>
            </a:lvl7pPr>
            <a:lvl8pPr marL="3429000" indent="-228600" algn="l" rtl="0" fontAlgn="base">
              <a:spcBef>
                <a:spcPct val="20000"/>
              </a:spcBef>
              <a:spcAft>
                <a:spcPct val="0"/>
              </a:spcAft>
              <a:buClr>
                <a:srgbClr val="FF6600"/>
              </a:buClr>
              <a:buChar char="•"/>
              <a:defRPr sz="2800">
                <a:solidFill>
                  <a:schemeClr val="bg1"/>
                </a:solidFill>
                <a:latin typeface="+mn-lt"/>
              </a:defRPr>
            </a:lvl8pPr>
            <a:lvl9pPr marL="3886200" indent="-228600" algn="l" rtl="0" fontAlgn="base">
              <a:spcBef>
                <a:spcPct val="20000"/>
              </a:spcBef>
              <a:spcAft>
                <a:spcPct val="0"/>
              </a:spcAft>
              <a:buClr>
                <a:srgbClr val="FF6600"/>
              </a:buClr>
              <a:buChar char="•"/>
              <a:defRPr sz="2800">
                <a:solidFill>
                  <a:schemeClr val="bg1"/>
                </a:solidFill>
                <a:latin typeface="+mn-lt"/>
              </a:defRPr>
            </a:lvl9pPr>
          </a:lstStyle>
          <a:p>
            <a:pPr marL="0" indent="0" eaLnBrk="1" hangingPunct="1">
              <a:buFont typeface="Wingdings" panose="05000000000000000000" pitchFamily="2" charset="2"/>
              <a:buNone/>
            </a:pPr>
            <a:r>
              <a:rPr lang="en-US" altLang="en-US" sz="2800" kern="0" dirty="0" smtClean="0"/>
              <a:t>Ask your insurance company for their recommendations</a:t>
            </a:r>
            <a:endParaRPr lang="en-US" altLang="en-US" sz="2400" kern="0" dirty="0" smtClean="0"/>
          </a:p>
        </p:txBody>
      </p:sp>
      <p:sp>
        <p:nvSpPr>
          <p:cNvPr id="11" name="Rectangle 2"/>
          <p:cNvSpPr>
            <a:spLocks noGrp="1" noChangeArrowheads="1"/>
          </p:cNvSpPr>
          <p:nvPr>
            <p:ph type="title"/>
          </p:nvPr>
        </p:nvSpPr>
        <p:spPr>
          <a:xfrm>
            <a:off x="1930400" y="381000"/>
            <a:ext cx="3479800" cy="788988"/>
          </a:xfrm>
        </p:spPr>
        <p:txBody>
          <a:bodyPr/>
          <a:lstStyle/>
          <a:p>
            <a:pPr eaLnBrk="1" hangingPunct="1"/>
            <a:r>
              <a:rPr lang="en-US" altLang="en-US" sz="2800" dirty="0" smtClean="0"/>
              <a:t>Approaching Storm</a:t>
            </a:r>
          </a:p>
        </p:txBody>
      </p:sp>
    </p:spTree>
  </p:cSld>
  <p:clrMapOvr>
    <a:masterClrMapping/>
  </p:clrMapOvr>
  <p:transition>
    <p:zoom dir="in"/>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8A8503FC-9960-4EF3-B1DF-5783085721BF}" type="slidenum">
              <a:rPr lang="en-US" altLang="en-US" sz="1400"/>
              <a:pPr eaLnBrk="1" hangingPunct="1"/>
              <a:t>19</a:t>
            </a:fld>
            <a:endParaRPr lang="en-US" altLang="en-US" sz="1400"/>
          </a:p>
        </p:txBody>
      </p:sp>
      <p:sp>
        <p:nvSpPr>
          <p:cNvPr id="8" name="Rectangle 3"/>
          <p:cNvSpPr txBox="1">
            <a:spLocks noChangeArrowheads="1"/>
          </p:cNvSpPr>
          <p:nvPr/>
        </p:nvSpPr>
        <p:spPr>
          <a:xfrm>
            <a:off x="838200" y="1524000"/>
            <a:ext cx="7391400" cy="1905000"/>
          </a:xfrm>
          <a:prstGeom prst="rect">
            <a:avLst/>
          </a:prstGeom>
        </p:spPr>
        <p:txBody>
          <a:bodyPr/>
          <a:lstStyle>
            <a:lvl1pPr marL="342900" indent="-342900" algn="l" rtl="0" eaLnBrk="0" fontAlgn="base" hangingPunct="0">
              <a:spcBef>
                <a:spcPct val="20000"/>
              </a:spcBef>
              <a:spcAft>
                <a:spcPct val="0"/>
              </a:spcAft>
              <a:buClr>
                <a:srgbClr val="FFFF00"/>
              </a:buClr>
              <a:buFont typeface="Wingdings" panose="05000000000000000000" pitchFamily="2" charset="2"/>
              <a:buChar char="§"/>
              <a:defRPr sz="3600">
                <a:solidFill>
                  <a:schemeClr val="bg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3400">
                <a:solidFill>
                  <a:schemeClr val="bg1"/>
                </a:solidFill>
                <a:latin typeface="+mn-lt"/>
              </a:defRPr>
            </a:lvl2pPr>
            <a:lvl3pPr marL="1143000" indent="-228600" algn="l" rtl="0" eaLnBrk="0" fontAlgn="base" hangingPunct="0">
              <a:spcBef>
                <a:spcPct val="20000"/>
              </a:spcBef>
              <a:spcAft>
                <a:spcPct val="0"/>
              </a:spcAft>
              <a:buClr>
                <a:srgbClr val="CC0000"/>
              </a:buClr>
              <a:buChar char="•"/>
              <a:defRPr sz="3200">
                <a:solidFill>
                  <a:schemeClr val="bg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3000">
                <a:solidFill>
                  <a:schemeClr val="bg1"/>
                </a:solidFill>
                <a:latin typeface="+mn-lt"/>
              </a:defRPr>
            </a:lvl4pPr>
            <a:lvl5pPr marL="2057400" indent="-228600" algn="l" rtl="0" eaLnBrk="0" fontAlgn="base" hangingPunct="0">
              <a:spcBef>
                <a:spcPct val="20000"/>
              </a:spcBef>
              <a:spcAft>
                <a:spcPct val="0"/>
              </a:spcAft>
              <a:buClr>
                <a:srgbClr val="FF6600"/>
              </a:buClr>
              <a:buChar char="•"/>
              <a:defRPr sz="2800">
                <a:solidFill>
                  <a:schemeClr val="bg1"/>
                </a:solidFill>
                <a:latin typeface="+mn-lt"/>
              </a:defRPr>
            </a:lvl5pPr>
            <a:lvl6pPr marL="2514600" indent="-228600" algn="l" rtl="0" fontAlgn="base">
              <a:spcBef>
                <a:spcPct val="20000"/>
              </a:spcBef>
              <a:spcAft>
                <a:spcPct val="0"/>
              </a:spcAft>
              <a:buClr>
                <a:srgbClr val="FF6600"/>
              </a:buClr>
              <a:buChar char="•"/>
              <a:defRPr sz="2800">
                <a:solidFill>
                  <a:schemeClr val="bg1"/>
                </a:solidFill>
                <a:latin typeface="+mn-lt"/>
              </a:defRPr>
            </a:lvl6pPr>
            <a:lvl7pPr marL="2971800" indent="-228600" algn="l" rtl="0" fontAlgn="base">
              <a:spcBef>
                <a:spcPct val="20000"/>
              </a:spcBef>
              <a:spcAft>
                <a:spcPct val="0"/>
              </a:spcAft>
              <a:buClr>
                <a:srgbClr val="FF6600"/>
              </a:buClr>
              <a:buChar char="•"/>
              <a:defRPr sz="2800">
                <a:solidFill>
                  <a:schemeClr val="bg1"/>
                </a:solidFill>
                <a:latin typeface="+mn-lt"/>
              </a:defRPr>
            </a:lvl7pPr>
            <a:lvl8pPr marL="3429000" indent="-228600" algn="l" rtl="0" fontAlgn="base">
              <a:spcBef>
                <a:spcPct val="20000"/>
              </a:spcBef>
              <a:spcAft>
                <a:spcPct val="0"/>
              </a:spcAft>
              <a:buClr>
                <a:srgbClr val="FF6600"/>
              </a:buClr>
              <a:buChar char="•"/>
              <a:defRPr sz="2800">
                <a:solidFill>
                  <a:schemeClr val="bg1"/>
                </a:solidFill>
                <a:latin typeface="+mn-lt"/>
              </a:defRPr>
            </a:lvl8pPr>
            <a:lvl9pPr marL="3886200" indent="-228600" algn="l" rtl="0" fontAlgn="base">
              <a:spcBef>
                <a:spcPct val="20000"/>
              </a:spcBef>
              <a:spcAft>
                <a:spcPct val="0"/>
              </a:spcAft>
              <a:buClr>
                <a:srgbClr val="FF6600"/>
              </a:buClr>
              <a:buChar char="•"/>
              <a:defRPr sz="2800">
                <a:solidFill>
                  <a:schemeClr val="bg1"/>
                </a:solidFill>
                <a:latin typeface="+mn-lt"/>
              </a:defRPr>
            </a:lvl9pPr>
          </a:lstStyle>
          <a:p>
            <a:pPr marL="0" indent="0" eaLnBrk="1" hangingPunct="1">
              <a:buFont typeface="Wingdings" panose="05000000000000000000" pitchFamily="2" charset="2"/>
              <a:buNone/>
            </a:pPr>
            <a:r>
              <a:rPr lang="en-US" altLang="en-US" sz="2800" kern="0" dirty="0" smtClean="0"/>
              <a:t>What not to do:</a:t>
            </a:r>
          </a:p>
          <a:p>
            <a:pPr marL="0" indent="0" eaLnBrk="1" hangingPunct="1">
              <a:buFont typeface="Wingdings" panose="05000000000000000000" pitchFamily="2" charset="2"/>
              <a:buNone/>
            </a:pPr>
            <a:r>
              <a:rPr lang="en-US" altLang="en-US" sz="2800" kern="0" dirty="0" smtClean="0"/>
              <a:t>Trying to sail or move your boat is also a dangerous option if you are trying to outrun a storm.</a:t>
            </a:r>
            <a:endParaRPr lang="en-US" altLang="en-US" sz="2400" kern="0" dirty="0" smtClean="0"/>
          </a:p>
        </p:txBody>
      </p:sp>
      <p:sp>
        <p:nvSpPr>
          <p:cNvPr id="10" name="Rectangle 2"/>
          <p:cNvSpPr>
            <a:spLocks noGrp="1" noChangeArrowheads="1"/>
          </p:cNvSpPr>
          <p:nvPr>
            <p:ph type="title"/>
          </p:nvPr>
        </p:nvSpPr>
        <p:spPr>
          <a:xfrm>
            <a:off x="1930400" y="381000"/>
            <a:ext cx="3479800" cy="788988"/>
          </a:xfrm>
        </p:spPr>
        <p:txBody>
          <a:bodyPr/>
          <a:lstStyle/>
          <a:p>
            <a:pPr eaLnBrk="1" hangingPunct="1"/>
            <a:r>
              <a:rPr lang="en-US" altLang="en-US" sz="2800" dirty="0" smtClean="0"/>
              <a:t>Approaching Storm</a:t>
            </a:r>
          </a:p>
        </p:txBody>
      </p:sp>
    </p:spTree>
    <p:extLst>
      <p:ext uri="{BB962C8B-B14F-4D97-AF65-F5344CB8AC3E}">
        <p14:creationId xmlns:p14="http://schemas.microsoft.com/office/powerpoint/2010/main" val="3217130122"/>
      </p:ext>
    </p:extLst>
  </p:cSld>
  <p:clrMapOvr>
    <a:masterClrMapping/>
  </p:clrMapOvr>
  <p:transition>
    <p:zoom dir="in"/>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28600" y="1143001"/>
            <a:ext cx="8686800" cy="3124199"/>
          </a:xfrm>
        </p:spPr>
        <p:txBody>
          <a:bodyPr/>
          <a:lstStyle/>
          <a:p>
            <a:pPr eaLnBrk="1" hangingPunct="1"/>
            <a:r>
              <a:rPr lang="en-US" altLang="en-US" sz="3200" dirty="0" smtClean="0"/>
              <a:t>First, let’s get our priorities straight:</a:t>
            </a:r>
            <a:br>
              <a:rPr lang="en-US" altLang="en-US" sz="3200" dirty="0" smtClean="0"/>
            </a:br>
            <a:r>
              <a:rPr lang="en-US" altLang="en-US" sz="3200" dirty="0" smtClean="0"/>
              <a:t>People</a:t>
            </a:r>
            <a:br>
              <a:rPr lang="en-US" altLang="en-US" sz="3200" dirty="0" smtClean="0"/>
            </a:br>
            <a:r>
              <a:rPr lang="en-US" altLang="en-US" sz="3200" dirty="0" smtClean="0"/>
              <a:t>Homes</a:t>
            </a:r>
            <a:br>
              <a:rPr lang="en-US" altLang="en-US" sz="3200" dirty="0" smtClean="0"/>
            </a:br>
            <a:r>
              <a:rPr lang="en-US" altLang="en-US" sz="3200" dirty="0" smtClean="0"/>
              <a:t>Businesses</a:t>
            </a:r>
            <a:br>
              <a:rPr lang="en-US" altLang="en-US" sz="3200" dirty="0" smtClean="0"/>
            </a:br>
            <a:r>
              <a:rPr lang="en-US" altLang="en-US" sz="3200" dirty="0" smtClean="0"/>
              <a:t>Boats</a:t>
            </a:r>
          </a:p>
        </p:txBody>
      </p:sp>
      <p:sp>
        <p:nvSpPr>
          <p:cNvPr id="71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18A3FB04-F497-4A9C-BB0B-99D6CF08B602}" type="slidenum">
              <a:rPr lang="en-US" altLang="en-US" sz="1400"/>
              <a:pPr eaLnBrk="1" hangingPunct="1"/>
              <a:t>2</a:t>
            </a:fld>
            <a:endParaRPr lang="en-US" altLang="en-US" sz="1400"/>
          </a:p>
        </p:txBody>
      </p:sp>
      <p:sp>
        <p:nvSpPr>
          <p:cNvPr id="6" name="Text Box 106"/>
          <p:cNvSpPr txBox="1">
            <a:spLocks noChangeArrowheads="1"/>
          </p:cNvSpPr>
          <p:nvPr/>
        </p:nvSpPr>
        <p:spPr bwMode="auto">
          <a:xfrm>
            <a:off x="1600200" y="441698"/>
            <a:ext cx="6324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buFontTx/>
              <a:buNone/>
            </a:pPr>
            <a:r>
              <a:rPr lang="en-US" altLang="en-US" sz="3400" dirty="0">
                <a:solidFill>
                  <a:srgbClr val="FF0000"/>
                </a:solidFill>
              </a:rPr>
              <a:t> </a:t>
            </a:r>
            <a:r>
              <a:rPr lang="en-US" altLang="en-US" sz="2800" dirty="0">
                <a:solidFill>
                  <a:srgbClr val="FF0000"/>
                </a:solidFill>
              </a:rPr>
              <a:t>Hurricane </a:t>
            </a:r>
            <a:r>
              <a:rPr lang="en-US" altLang="en-US" sz="2800" dirty="0" smtClean="0">
                <a:solidFill>
                  <a:srgbClr val="FF0000"/>
                </a:solidFill>
              </a:rPr>
              <a:t>Preparation for Boaters</a:t>
            </a:r>
            <a:endParaRPr lang="en-US" altLang="en-US" sz="2800" dirty="0">
              <a:solidFill>
                <a:srgbClr val="FF0000"/>
              </a:solidFill>
            </a:endParaRPr>
          </a:p>
        </p:txBody>
      </p:sp>
      <p:sp>
        <p:nvSpPr>
          <p:cNvPr id="7" name="Rectangle 2"/>
          <p:cNvSpPr txBox="1">
            <a:spLocks noChangeArrowheads="1"/>
          </p:cNvSpPr>
          <p:nvPr/>
        </p:nvSpPr>
        <p:spPr bwMode="auto">
          <a:xfrm>
            <a:off x="238836" y="3886200"/>
            <a:ext cx="8686800" cy="121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charset="0"/>
              </a:defRPr>
            </a:lvl2pPr>
            <a:lvl3pPr algn="ctr" rtl="0" eaLnBrk="0" fontAlgn="base" hangingPunct="0">
              <a:spcBef>
                <a:spcPct val="0"/>
              </a:spcBef>
              <a:spcAft>
                <a:spcPct val="0"/>
              </a:spcAft>
              <a:defRPr sz="4000">
                <a:solidFill>
                  <a:schemeClr val="bg1"/>
                </a:solidFill>
                <a:latin typeface="Arial" charset="0"/>
              </a:defRPr>
            </a:lvl3pPr>
            <a:lvl4pPr algn="ctr" rtl="0" eaLnBrk="0" fontAlgn="base" hangingPunct="0">
              <a:spcBef>
                <a:spcPct val="0"/>
              </a:spcBef>
              <a:spcAft>
                <a:spcPct val="0"/>
              </a:spcAft>
              <a:defRPr sz="4000">
                <a:solidFill>
                  <a:schemeClr val="bg1"/>
                </a:solidFill>
                <a:latin typeface="Arial" charset="0"/>
              </a:defRPr>
            </a:lvl4pPr>
            <a:lvl5pPr algn="ctr" rtl="0" eaLnBrk="0" fontAlgn="base" hangingPunct="0">
              <a:spcBef>
                <a:spcPct val="0"/>
              </a:spcBef>
              <a:spcAft>
                <a:spcPct val="0"/>
              </a:spcAft>
              <a:defRPr sz="4000">
                <a:solidFill>
                  <a:schemeClr val="bg1"/>
                </a:solidFill>
                <a:latin typeface="Arial" charset="0"/>
              </a:defRPr>
            </a:lvl5pPr>
            <a:lvl6pPr marL="457200" algn="ctr" rtl="0" fontAlgn="base">
              <a:spcBef>
                <a:spcPct val="0"/>
              </a:spcBef>
              <a:spcAft>
                <a:spcPct val="0"/>
              </a:spcAft>
              <a:defRPr sz="4000">
                <a:solidFill>
                  <a:schemeClr val="bg1"/>
                </a:solidFill>
                <a:latin typeface="Arial" charset="0"/>
              </a:defRPr>
            </a:lvl6pPr>
            <a:lvl7pPr marL="914400" algn="ctr" rtl="0" fontAlgn="base">
              <a:spcBef>
                <a:spcPct val="0"/>
              </a:spcBef>
              <a:spcAft>
                <a:spcPct val="0"/>
              </a:spcAft>
              <a:defRPr sz="4000">
                <a:solidFill>
                  <a:schemeClr val="bg1"/>
                </a:solidFill>
                <a:latin typeface="Arial" charset="0"/>
              </a:defRPr>
            </a:lvl7pPr>
            <a:lvl8pPr marL="1371600" algn="ctr" rtl="0" fontAlgn="base">
              <a:spcBef>
                <a:spcPct val="0"/>
              </a:spcBef>
              <a:spcAft>
                <a:spcPct val="0"/>
              </a:spcAft>
              <a:defRPr sz="4000">
                <a:solidFill>
                  <a:schemeClr val="bg1"/>
                </a:solidFill>
                <a:latin typeface="Arial" charset="0"/>
              </a:defRPr>
            </a:lvl8pPr>
            <a:lvl9pPr marL="1828800" algn="ctr" rtl="0" fontAlgn="base">
              <a:spcBef>
                <a:spcPct val="0"/>
              </a:spcBef>
              <a:spcAft>
                <a:spcPct val="0"/>
              </a:spcAft>
              <a:defRPr sz="4000">
                <a:solidFill>
                  <a:schemeClr val="bg1"/>
                </a:solidFill>
                <a:latin typeface="Arial" charset="0"/>
              </a:defRPr>
            </a:lvl9pPr>
          </a:lstStyle>
          <a:p>
            <a:pPr eaLnBrk="1" hangingPunct="1">
              <a:buNone/>
            </a:pPr>
            <a:r>
              <a:rPr lang="en-US" altLang="en-US" sz="3200" kern="0" dirty="0" smtClean="0"/>
              <a:t>Take care of your boat only after you’ve taken care of the 1</a:t>
            </a:r>
            <a:r>
              <a:rPr lang="en-US" altLang="en-US" sz="3200" kern="0" baseline="30000" dirty="0" smtClean="0"/>
              <a:t>st</a:t>
            </a:r>
            <a:r>
              <a:rPr lang="en-US" altLang="en-US" sz="3200" kern="0" dirty="0" smtClean="0"/>
              <a:t> three</a:t>
            </a:r>
          </a:p>
        </p:txBody>
      </p:sp>
      <p:sp>
        <p:nvSpPr>
          <p:cNvPr id="8" name="Rectangle 2"/>
          <p:cNvSpPr txBox="1">
            <a:spLocks noChangeArrowheads="1"/>
          </p:cNvSpPr>
          <p:nvPr/>
        </p:nvSpPr>
        <p:spPr bwMode="auto">
          <a:xfrm>
            <a:off x="228600" y="4961576"/>
            <a:ext cx="8686800" cy="121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charset="0"/>
              </a:defRPr>
            </a:lvl2pPr>
            <a:lvl3pPr algn="ctr" rtl="0" eaLnBrk="0" fontAlgn="base" hangingPunct="0">
              <a:spcBef>
                <a:spcPct val="0"/>
              </a:spcBef>
              <a:spcAft>
                <a:spcPct val="0"/>
              </a:spcAft>
              <a:defRPr sz="4000">
                <a:solidFill>
                  <a:schemeClr val="bg1"/>
                </a:solidFill>
                <a:latin typeface="Arial" charset="0"/>
              </a:defRPr>
            </a:lvl3pPr>
            <a:lvl4pPr algn="ctr" rtl="0" eaLnBrk="0" fontAlgn="base" hangingPunct="0">
              <a:spcBef>
                <a:spcPct val="0"/>
              </a:spcBef>
              <a:spcAft>
                <a:spcPct val="0"/>
              </a:spcAft>
              <a:defRPr sz="4000">
                <a:solidFill>
                  <a:schemeClr val="bg1"/>
                </a:solidFill>
                <a:latin typeface="Arial" charset="0"/>
              </a:defRPr>
            </a:lvl4pPr>
            <a:lvl5pPr algn="ctr" rtl="0" eaLnBrk="0" fontAlgn="base" hangingPunct="0">
              <a:spcBef>
                <a:spcPct val="0"/>
              </a:spcBef>
              <a:spcAft>
                <a:spcPct val="0"/>
              </a:spcAft>
              <a:defRPr sz="4000">
                <a:solidFill>
                  <a:schemeClr val="bg1"/>
                </a:solidFill>
                <a:latin typeface="Arial" charset="0"/>
              </a:defRPr>
            </a:lvl5pPr>
            <a:lvl6pPr marL="457200" algn="ctr" rtl="0" fontAlgn="base">
              <a:spcBef>
                <a:spcPct val="0"/>
              </a:spcBef>
              <a:spcAft>
                <a:spcPct val="0"/>
              </a:spcAft>
              <a:defRPr sz="4000">
                <a:solidFill>
                  <a:schemeClr val="bg1"/>
                </a:solidFill>
                <a:latin typeface="Arial" charset="0"/>
              </a:defRPr>
            </a:lvl6pPr>
            <a:lvl7pPr marL="914400" algn="ctr" rtl="0" fontAlgn="base">
              <a:spcBef>
                <a:spcPct val="0"/>
              </a:spcBef>
              <a:spcAft>
                <a:spcPct val="0"/>
              </a:spcAft>
              <a:defRPr sz="4000">
                <a:solidFill>
                  <a:schemeClr val="bg1"/>
                </a:solidFill>
                <a:latin typeface="Arial" charset="0"/>
              </a:defRPr>
            </a:lvl7pPr>
            <a:lvl8pPr marL="1371600" algn="ctr" rtl="0" fontAlgn="base">
              <a:spcBef>
                <a:spcPct val="0"/>
              </a:spcBef>
              <a:spcAft>
                <a:spcPct val="0"/>
              </a:spcAft>
              <a:defRPr sz="4000">
                <a:solidFill>
                  <a:schemeClr val="bg1"/>
                </a:solidFill>
                <a:latin typeface="Arial" charset="0"/>
              </a:defRPr>
            </a:lvl8pPr>
            <a:lvl9pPr marL="1828800" algn="ctr" rtl="0" fontAlgn="base">
              <a:spcBef>
                <a:spcPct val="0"/>
              </a:spcBef>
              <a:spcAft>
                <a:spcPct val="0"/>
              </a:spcAft>
              <a:defRPr sz="4000">
                <a:solidFill>
                  <a:schemeClr val="bg1"/>
                </a:solidFill>
                <a:latin typeface="Arial" charset="0"/>
              </a:defRPr>
            </a:lvl9pPr>
          </a:lstStyle>
          <a:p>
            <a:pPr eaLnBrk="1" hangingPunct="1">
              <a:buNone/>
            </a:pPr>
            <a:r>
              <a:rPr lang="en-US" altLang="en-US" sz="3200" kern="0" dirty="0" smtClean="0"/>
              <a:t>And only if you can do so safely</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30400" y="381000"/>
            <a:ext cx="3479800" cy="788988"/>
          </a:xfrm>
        </p:spPr>
        <p:txBody>
          <a:bodyPr/>
          <a:lstStyle/>
          <a:p>
            <a:pPr eaLnBrk="1" hangingPunct="1"/>
            <a:r>
              <a:rPr lang="en-US" altLang="en-US" sz="2800" dirty="0" smtClean="0"/>
              <a:t>Approaching Storm</a:t>
            </a:r>
          </a:p>
        </p:txBody>
      </p:sp>
      <p:sp>
        <p:nvSpPr>
          <p:cNvPr id="14339" name="Rectangle 3"/>
          <p:cNvSpPr>
            <a:spLocks noGrp="1" noChangeArrowheads="1"/>
          </p:cNvSpPr>
          <p:nvPr>
            <p:ph type="body" idx="1"/>
          </p:nvPr>
        </p:nvSpPr>
        <p:spPr>
          <a:xfrm>
            <a:off x="762000" y="1905000"/>
            <a:ext cx="4419600" cy="4267200"/>
          </a:xfrm>
        </p:spPr>
        <p:txBody>
          <a:bodyPr/>
          <a:lstStyle/>
          <a:p>
            <a:pPr eaLnBrk="1" hangingPunct="1">
              <a:lnSpc>
                <a:spcPct val="90000"/>
              </a:lnSpc>
            </a:pPr>
            <a:r>
              <a:rPr lang="en-US" altLang="en-US" sz="2800" dirty="0" smtClean="0"/>
              <a:t>Act early!! The best spots fill up quickly</a:t>
            </a:r>
          </a:p>
          <a:p>
            <a:pPr eaLnBrk="1" hangingPunct="1">
              <a:lnSpc>
                <a:spcPct val="90000"/>
              </a:lnSpc>
            </a:pPr>
            <a:r>
              <a:rPr lang="en-US" altLang="en-US" sz="2800" dirty="0" smtClean="0"/>
              <a:t>Drawbridges lock down before the storm arrives</a:t>
            </a:r>
          </a:p>
          <a:p>
            <a:pPr eaLnBrk="1" hangingPunct="1">
              <a:lnSpc>
                <a:spcPct val="90000"/>
              </a:lnSpc>
            </a:pPr>
            <a:r>
              <a:rPr lang="en-US" altLang="en-US" sz="2800" dirty="0" smtClean="0"/>
              <a:t>Partnerships with  others are helpful</a:t>
            </a:r>
          </a:p>
          <a:p>
            <a:pPr eaLnBrk="1" hangingPunct="1">
              <a:lnSpc>
                <a:spcPct val="90000"/>
              </a:lnSpc>
            </a:pPr>
            <a:r>
              <a:rPr lang="en-US" altLang="en-US" sz="2800" dirty="0" smtClean="0"/>
              <a:t>Don’t wait until you are working in bad weather</a:t>
            </a:r>
          </a:p>
          <a:p>
            <a:pPr eaLnBrk="1" hangingPunct="1">
              <a:lnSpc>
                <a:spcPct val="90000"/>
              </a:lnSpc>
            </a:pPr>
            <a:endParaRPr lang="en-US" altLang="en-US" dirty="0" smtClean="0"/>
          </a:p>
        </p:txBody>
      </p:sp>
      <p:pic>
        <p:nvPicPr>
          <p:cNvPr id="14340" name="Picture 6" descr="redir?src=image&amp;clickedItemURN=http%3A%2F%2Fww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362200"/>
            <a:ext cx="29337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075" y="4640263"/>
            <a:ext cx="2955925"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2" name="Picture 8" descr="hurricane hole g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3048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BF044052-CEE3-4300-AC79-6C6C84DE9A42}" type="slidenum">
              <a:rPr lang="en-US" altLang="en-US" sz="1400"/>
              <a:pPr eaLnBrk="1" hangingPunct="1"/>
              <a:t>20</a:t>
            </a:fld>
            <a:endParaRPr lang="en-US" altLang="en-US" sz="1400"/>
          </a:p>
        </p:txBody>
      </p:sp>
    </p:spTree>
  </p:cSld>
  <p:clrMapOvr>
    <a:masterClrMapping/>
  </p:clrMapOvr>
  <p:transition>
    <p:zoom dir="in"/>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0" y="381000"/>
            <a:ext cx="4191000" cy="788988"/>
          </a:xfrm>
        </p:spPr>
        <p:txBody>
          <a:bodyPr/>
          <a:lstStyle/>
          <a:p>
            <a:pPr eaLnBrk="1" hangingPunct="1"/>
            <a:r>
              <a:rPr lang="en-US" altLang="en-US" sz="2800" dirty="0" smtClean="0"/>
              <a:t>Hurricane Hole</a:t>
            </a:r>
          </a:p>
        </p:txBody>
      </p:sp>
      <p:sp>
        <p:nvSpPr>
          <p:cNvPr id="15363" name="Rectangle 3"/>
          <p:cNvSpPr>
            <a:spLocks noGrp="1" noChangeArrowheads="1"/>
          </p:cNvSpPr>
          <p:nvPr>
            <p:ph type="body" idx="1"/>
          </p:nvPr>
        </p:nvSpPr>
        <p:spPr>
          <a:xfrm>
            <a:off x="381000" y="1447800"/>
            <a:ext cx="4114800" cy="4876800"/>
          </a:xfrm>
        </p:spPr>
        <p:txBody>
          <a:bodyPr/>
          <a:lstStyle/>
          <a:p>
            <a:pPr eaLnBrk="1" hangingPunct="1"/>
            <a:r>
              <a:rPr lang="en-US" altLang="en-US" sz="3200" dirty="0" smtClean="0"/>
              <a:t>Protection from wind</a:t>
            </a:r>
          </a:p>
          <a:p>
            <a:pPr eaLnBrk="1" hangingPunct="1"/>
            <a:r>
              <a:rPr lang="en-US" altLang="en-US" sz="3200" dirty="0" smtClean="0"/>
              <a:t>Suitable water depth</a:t>
            </a:r>
          </a:p>
          <a:p>
            <a:pPr eaLnBrk="1" hangingPunct="1"/>
            <a:r>
              <a:rPr lang="en-US" altLang="en-US" sz="3200" dirty="0" smtClean="0"/>
              <a:t>Good holding ground (verify!)</a:t>
            </a:r>
          </a:p>
          <a:p>
            <a:pPr eaLnBrk="1" hangingPunct="1"/>
            <a:r>
              <a:rPr lang="en-US" altLang="en-US" sz="3200" dirty="0" smtClean="0"/>
              <a:t>Adequate room to swing</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398588"/>
            <a:ext cx="480060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622800"/>
            <a:ext cx="4724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3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E2CAA6A0-CEFF-4CA9-95E5-2C9637739D16}" type="slidenum">
              <a:rPr lang="en-US" altLang="en-US" sz="1400"/>
              <a:pPr eaLnBrk="1" hangingPunct="1"/>
              <a:t>21</a:t>
            </a:fld>
            <a:endParaRPr lang="en-US" altLang="en-US" sz="1400"/>
          </a:p>
        </p:txBody>
      </p:sp>
    </p:spTree>
  </p:cSld>
  <p:clrMapOvr>
    <a:masterClrMapping/>
  </p:clrMapOvr>
  <p:transition>
    <p:zoom dir="in"/>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Grp="1" noChangeArrowheads="1"/>
          </p:cNvSpPr>
          <p:nvPr>
            <p:ph type="title"/>
          </p:nvPr>
        </p:nvSpPr>
        <p:spPr>
          <a:xfrm>
            <a:off x="1524000" y="381000"/>
            <a:ext cx="4419600" cy="788988"/>
          </a:xfrm>
        </p:spPr>
        <p:txBody>
          <a:bodyPr/>
          <a:lstStyle/>
          <a:p>
            <a:pPr eaLnBrk="1" hangingPunct="1"/>
            <a:r>
              <a:rPr lang="en-US" altLang="en-US" sz="2800" dirty="0" smtClean="0"/>
              <a:t>Hurricane Anchoring</a:t>
            </a:r>
          </a:p>
        </p:txBody>
      </p:sp>
      <p:graphicFrame>
        <p:nvGraphicFramePr>
          <p:cNvPr id="1026" name="Object 5"/>
          <p:cNvGraphicFramePr>
            <a:graphicFrameLocks noChangeAspect="1"/>
          </p:cNvGraphicFramePr>
          <p:nvPr/>
        </p:nvGraphicFramePr>
        <p:xfrm>
          <a:off x="3048000" y="2514600"/>
          <a:ext cx="2743200" cy="1141413"/>
        </p:xfrm>
        <a:graphic>
          <a:graphicData uri="http://schemas.openxmlformats.org/presentationml/2006/ole">
            <mc:AlternateContent xmlns:mc="http://schemas.openxmlformats.org/markup-compatibility/2006">
              <mc:Choice xmlns:v="urn:schemas-microsoft-com:vml" Requires="v">
                <p:oleObj spid="_x0000_s1069" name="Clip" r:id="rId4" imgW="2286000" imgH="951480" progId="MS_ClipArt_Gallery.2">
                  <p:embed/>
                </p:oleObj>
              </mc:Choice>
              <mc:Fallback>
                <p:oleObj name="Clip" r:id="rId4" imgW="2286000" imgH="951480" progId="MS_ClipArt_Gallery.2">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514600"/>
                        <a:ext cx="2743200"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8" name="Freeform 6"/>
          <p:cNvSpPr>
            <a:spLocks/>
          </p:cNvSpPr>
          <p:nvPr/>
        </p:nvSpPr>
        <p:spPr bwMode="auto">
          <a:xfrm>
            <a:off x="1122363" y="3503613"/>
            <a:ext cx="1957387" cy="119062"/>
          </a:xfrm>
          <a:custGeom>
            <a:avLst/>
            <a:gdLst>
              <a:gd name="T0" fmla="*/ 0 w 1233"/>
              <a:gd name="T1" fmla="*/ 189010104 h 75"/>
              <a:gd name="T2" fmla="*/ 340220178 w 1233"/>
              <a:gd name="T3" fmla="*/ 105846125 h 75"/>
              <a:gd name="T4" fmla="*/ 1169352135 w 1233"/>
              <a:gd name="T5" fmla="*/ 126007282 h 75"/>
              <a:gd name="T6" fmla="*/ 1678423763 w 1233"/>
              <a:gd name="T7" fmla="*/ 126007282 h 75"/>
              <a:gd name="T8" fmla="*/ 2147483647 w 1233"/>
              <a:gd name="T9" fmla="*/ 42841678 h 75"/>
              <a:gd name="T10" fmla="*/ 2147483647 w 1233"/>
              <a:gd name="T11" fmla="*/ 0 h 75"/>
              <a:gd name="T12" fmla="*/ 2147483647 w 1233"/>
              <a:gd name="T13" fmla="*/ 0 h 75"/>
              <a:gd name="T14" fmla="*/ 0 60000 65536"/>
              <a:gd name="T15" fmla="*/ 0 60000 65536"/>
              <a:gd name="T16" fmla="*/ 0 60000 65536"/>
              <a:gd name="T17" fmla="*/ 0 60000 65536"/>
              <a:gd name="T18" fmla="*/ 0 60000 65536"/>
              <a:gd name="T19" fmla="*/ 0 60000 65536"/>
              <a:gd name="T20" fmla="*/ 0 60000 65536"/>
              <a:gd name="T21" fmla="*/ 0 w 1233"/>
              <a:gd name="T22" fmla="*/ 0 h 75"/>
              <a:gd name="T23" fmla="*/ 1233 w 1233"/>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3" h="75">
                <a:moveTo>
                  <a:pt x="0" y="75"/>
                </a:moveTo>
                <a:cubicBezTo>
                  <a:pt x="50" y="68"/>
                  <a:pt x="88" y="57"/>
                  <a:pt x="135" y="42"/>
                </a:cubicBezTo>
                <a:cubicBezTo>
                  <a:pt x="283" y="49"/>
                  <a:pt x="320" y="59"/>
                  <a:pt x="464" y="50"/>
                </a:cubicBezTo>
                <a:cubicBezTo>
                  <a:pt x="535" y="33"/>
                  <a:pt x="597" y="29"/>
                  <a:pt x="666" y="50"/>
                </a:cubicBezTo>
                <a:cubicBezTo>
                  <a:pt x="833" y="45"/>
                  <a:pt x="990" y="34"/>
                  <a:pt x="1154" y="17"/>
                </a:cubicBezTo>
                <a:cubicBezTo>
                  <a:pt x="1159" y="15"/>
                  <a:pt x="1200" y="0"/>
                  <a:pt x="1205" y="0"/>
                </a:cubicBezTo>
                <a:cubicBezTo>
                  <a:pt x="1233" y="0"/>
                  <a:pt x="1230" y="19"/>
                  <a:pt x="1230" y="0"/>
                </a:cubicBezTo>
              </a:path>
            </a:pathLst>
          </a:custGeom>
          <a:noFill/>
          <a:ln w="12700">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029" name="Freeform 7"/>
          <p:cNvSpPr>
            <a:spLocks/>
          </p:cNvSpPr>
          <p:nvPr/>
        </p:nvSpPr>
        <p:spPr bwMode="auto">
          <a:xfrm>
            <a:off x="1216025" y="5395913"/>
            <a:ext cx="7212013" cy="300037"/>
          </a:xfrm>
          <a:custGeom>
            <a:avLst/>
            <a:gdLst>
              <a:gd name="T0" fmla="*/ 0 w 4543"/>
              <a:gd name="T1" fmla="*/ 476307988 h 189"/>
              <a:gd name="T2" fmla="*/ 1295360242 w 4543"/>
              <a:gd name="T3" fmla="*/ 370461537 h 189"/>
              <a:gd name="T4" fmla="*/ 1655743250 w 4543"/>
              <a:gd name="T5" fmla="*/ 347780970 h 189"/>
              <a:gd name="T6" fmla="*/ 1995963824 w 4543"/>
              <a:gd name="T7" fmla="*/ 433466211 h 189"/>
              <a:gd name="T8" fmla="*/ 2147483647 w 4543"/>
              <a:gd name="T9" fmla="*/ 390622747 h 189"/>
              <a:gd name="T10" fmla="*/ 2147483647 w 4543"/>
              <a:gd name="T11" fmla="*/ 347780970 h 189"/>
              <a:gd name="T12" fmla="*/ 2147483647 w 4543"/>
              <a:gd name="T13" fmla="*/ 264615185 h 189"/>
              <a:gd name="T14" fmla="*/ 2147483647 w 4543"/>
              <a:gd name="T15" fmla="*/ 158768784 h 189"/>
              <a:gd name="T16" fmla="*/ 2147483647 w 4543"/>
              <a:gd name="T17" fmla="*/ 136088216 h 189"/>
              <a:gd name="T18" fmla="*/ 2147483647 w 4543"/>
              <a:gd name="T19" fmla="*/ 199091204 h 189"/>
              <a:gd name="T20" fmla="*/ 2147483647 w 4543"/>
              <a:gd name="T21" fmla="*/ 221773408 h 189"/>
              <a:gd name="T22" fmla="*/ 2147483647 w 4543"/>
              <a:gd name="T23" fmla="*/ 199091204 h 189"/>
              <a:gd name="T24" fmla="*/ 2147483647 w 4543"/>
              <a:gd name="T25" fmla="*/ 136088216 h 189"/>
              <a:gd name="T26" fmla="*/ 2147483647 w 4543"/>
              <a:gd name="T27" fmla="*/ 93244827 h 189"/>
              <a:gd name="T28" fmla="*/ 2147483647 w 4543"/>
              <a:gd name="T29" fmla="*/ 52922407 h 189"/>
              <a:gd name="T30" fmla="*/ 2147483647 w 4543"/>
              <a:gd name="T31" fmla="*/ 115927006 h 189"/>
              <a:gd name="T32" fmla="*/ 2147483647 w 4543"/>
              <a:gd name="T33" fmla="*/ 178929994 h 189"/>
              <a:gd name="T34" fmla="*/ 2147483647 w 4543"/>
              <a:gd name="T35" fmla="*/ 241934618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43"/>
              <a:gd name="T55" fmla="*/ 0 h 189"/>
              <a:gd name="T56" fmla="*/ 4543 w 4543"/>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43" h="189">
                <a:moveTo>
                  <a:pt x="0" y="189"/>
                </a:moveTo>
                <a:cubicBezTo>
                  <a:pt x="176" y="183"/>
                  <a:pt x="339" y="156"/>
                  <a:pt x="514" y="147"/>
                </a:cubicBezTo>
                <a:cubicBezTo>
                  <a:pt x="565" y="134"/>
                  <a:pt x="605" y="130"/>
                  <a:pt x="657" y="138"/>
                </a:cubicBezTo>
                <a:cubicBezTo>
                  <a:pt x="706" y="154"/>
                  <a:pt x="739" y="165"/>
                  <a:pt x="792" y="172"/>
                </a:cubicBezTo>
                <a:cubicBezTo>
                  <a:pt x="1003" y="163"/>
                  <a:pt x="1214" y="166"/>
                  <a:pt x="1424" y="155"/>
                </a:cubicBezTo>
                <a:cubicBezTo>
                  <a:pt x="1447" y="154"/>
                  <a:pt x="1468" y="141"/>
                  <a:pt x="1491" y="138"/>
                </a:cubicBezTo>
                <a:cubicBezTo>
                  <a:pt x="1597" y="124"/>
                  <a:pt x="1705" y="119"/>
                  <a:pt x="1811" y="105"/>
                </a:cubicBezTo>
                <a:cubicBezTo>
                  <a:pt x="1909" y="39"/>
                  <a:pt x="2115" y="65"/>
                  <a:pt x="2198" y="63"/>
                </a:cubicBezTo>
                <a:cubicBezTo>
                  <a:pt x="2247" y="50"/>
                  <a:pt x="2282" y="46"/>
                  <a:pt x="2333" y="54"/>
                </a:cubicBezTo>
                <a:cubicBezTo>
                  <a:pt x="2405" y="80"/>
                  <a:pt x="2561" y="79"/>
                  <a:pt x="2561" y="79"/>
                </a:cubicBezTo>
                <a:cubicBezTo>
                  <a:pt x="2753" y="74"/>
                  <a:pt x="2950" y="59"/>
                  <a:pt x="3142" y="88"/>
                </a:cubicBezTo>
                <a:cubicBezTo>
                  <a:pt x="3215" y="85"/>
                  <a:pt x="3288" y="84"/>
                  <a:pt x="3361" y="79"/>
                </a:cubicBezTo>
                <a:cubicBezTo>
                  <a:pt x="3401" y="76"/>
                  <a:pt x="3447" y="59"/>
                  <a:pt x="3487" y="54"/>
                </a:cubicBezTo>
                <a:cubicBezTo>
                  <a:pt x="3530" y="49"/>
                  <a:pt x="3571" y="47"/>
                  <a:pt x="3613" y="37"/>
                </a:cubicBezTo>
                <a:cubicBezTo>
                  <a:pt x="3630" y="33"/>
                  <a:pt x="3664" y="21"/>
                  <a:pt x="3664" y="21"/>
                </a:cubicBezTo>
                <a:cubicBezTo>
                  <a:pt x="3852" y="27"/>
                  <a:pt x="4040" y="32"/>
                  <a:pt x="4228" y="46"/>
                </a:cubicBezTo>
                <a:cubicBezTo>
                  <a:pt x="4246" y="52"/>
                  <a:pt x="4260" y="69"/>
                  <a:pt x="4279" y="71"/>
                </a:cubicBezTo>
                <a:cubicBezTo>
                  <a:pt x="4543" y="102"/>
                  <a:pt x="4540" y="0"/>
                  <a:pt x="4540" y="96"/>
                </a:cubicBezTo>
              </a:path>
            </a:pathLst>
          </a:custGeom>
          <a:noFill/>
          <a:ln w="76200">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030" name="Line 8"/>
          <p:cNvSpPr>
            <a:spLocks noChangeShapeType="1"/>
          </p:cNvSpPr>
          <p:nvPr/>
        </p:nvSpPr>
        <p:spPr bwMode="auto">
          <a:xfrm>
            <a:off x="5715000" y="3276600"/>
            <a:ext cx="76200" cy="2133600"/>
          </a:xfrm>
          <a:prstGeom prst="line">
            <a:avLst/>
          </a:prstGeom>
          <a:noFill/>
          <a:ln w="57150">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31" name="Line 9"/>
          <p:cNvSpPr>
            <a:spLocks noChangeShapeType="1"/>
          </p:cNvSpPr>
          <p:nvPr/>
        </p:nvSpPr>
        <p:spPr bwMode="auto">
          <a:xfrm>
            <a:off x="5791200" y="3276600"/>
            <a:ext cx="1600200" cy="2057400"/>
          </a:xfrm>
          <a:prstGeom prst="line">
            <a:avLst/>
          </a:prstGeom>
          <a:noFill/>
          <a:ln w="57150">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32" name="Freeform 10"/>
          <p:cNvSpPr>
            <a:spLocks/>
          </p:cNvSpPr>
          <p:nvPr/>
        </p:nvSpPr>
        <p:spPr bwMode="auto">
          <a:xfrm>
            <a:off x="5815013" y="5402263"/>
            <a:ext cx="615950" cy="79375"/>
          </a:xfrm>
          <a:custGeom>
            <a:avLst/>
            <a:gdLst>
              <a:gd name="T0" fmla="*/ 0 w 388"/>
              <a:gd name="T1" fmla="*/ 0 h 50"/>
              <a:gd name="T2" fmla="*/ 723285608 w 388"/>
              <a:gd name="T3" fmla="*/ 63004706 h 50"/>
              <a:gd name="T4" fmla="*/ 914817622 w 388"/>
              <a:gd name="T5" fmla="*/ 105846580 h 50"/>
              <a:gd name="T6" fmla="*/ 977820714 w 388"/>
              <a:gd name="T7" fmla="*/ 126007824 h 50"/>
              <a:gd name="T8" fmla="*/ 0 60000 65536"/>
              <a:gd name="T9" fmla="*/ 0 60000 65536"/>
              <a:gd name="T10" fmla="*/ 0 60000 65536"/>
              <a:gd name="T11" fmla="*/ 0 60000 65536"/>
              <a:gd name="T12" fmla="*/ 0 w 388"/>
              <a:gd name="T13" fmla="*/ 0 h 50"/>
              <a:gd name="T14" fmla="*/ 388 w 388"/>
              <a:gd name="T15" fmla="*/ 50 h 50"/>
            </a:gdLst>
            <a:ahLst/>
            <a:cxnLst>
              <a:cxn ang="T8">
                <a:pos x="T0" y="T1"/>
              </a:cxn>
              <a:cxn ang="T9">
                <a:pos x="T2" y="T3"/>
              </a:cxn>
              <a:cxn ang="T10">
                <a:pos x="T4" y="T5"/>
              </a:cxn>
              <a:cxn ang="T11">
                <a:pos x="T6" y="T7"/>
              </a:cxn>
            </a:cxnLst>
            <a:rect l="T12" t="T13" r="T14" b="T15"/>
            <a:pathLst>
              <a:path w="388" h="50">
                <a:moveTo>
                  <a:pt x="0" y="0"/>
                </a:moveTo>
                <a:cubicBezTo>
                  <a:pt x="86" y="27"/>
                  <a:pt x="202" y="21"/>
                  <a:pt x="287" y="25"/>
                </a:cubicBezTo>
                <a:cubicBezTo>
                  <a:pt x="343" y="43"/>
                  <a:pt x="274" y="22"/>
                  <a:pt x="363" y="42"/>
                </a:cubicBezTo>
                <a:cubicBezTo>
                  <a:pt x="372" y="44"/>
                  <a:pt x="388" y="50"/>
                  <a:pt x="388" y="50"/>
                </a:cubicBezTo>
              </a:path>
            </a:pathLst>
          </a:custGeom>
          <a:noFill/>
          <a:ln w="57150">
            <a:solidFill>
              <a:srgbClr val="FF0000"/>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033" name="Freeform 11"/>
          <p:cNvSpPr>
            <a:spLocks/>
          </p:cNvSpPr>
          <p:nvPr/>
        </p:nvSpPr>
        <p:spPr bwMode="auto">
          <a:xfrm>
            <a:off x="7407275" y="5295900"/>
            <a:ext cx="708025" cy="173038"/>
          </a:xfrm>
          <a:custGeom>
            <a:avLst/>
            <a:gdLst>
              <a:gd name="T0" fmla="*/ 0 w 446"/>
              <a:gd name="T1" fmla="*/ 63004889 h 109"/>
              <a:gd name="T2" fmla="*/ 337700944 w 446"/>
              <a:gd name="T3" fmla="*/ 126008191 h 109"/>
              <a:gd name="T4" fmla="*/ 635079400 w 446"/>
              <a:gd name="T5" fmla="*/ 146169494 h 109"/>
              <a:gd name="T6" fmla="*/ 1123989777 w 446"/>
              <a:gd name="T7" fmla="*/ 274698641 h 109"/>
              <a:gd name="T8" fmla="*/ 0 60000 65536"/>
              <a:gd name="T9" fmla="*/ 0 60000 65536"/>
              <a:gd name="T10" fmla="*/ 0 60000 65536"/>
              <a:gd name="T11" fmla="*/ 0 60000 65536"/>
              <a:gd name="T12" fmla="*/ 0 w 446"/>
              <a:gd name="T13" fmla="*/ 0 h 109"/>
              <a:gd name="T14" fmla="*/ 446 w 446"/>
              <a:gd name="T15" fmla="*/ 109 h 109"/>
            </a:gdLst>
            <a:ahLst/>
            <a:cxnLst>
              <a:cxn ang="T8">
                <a:pos x="T0" y="T1"/>
              </a:cxn>
              <a:cxn ang="T9">
                <a:pos x="T2" y="T3"/>
              </a:cxn>
              <a:cxn ang="T10">
                <a:pos x="T4" y="T5"/>
              </a:cxn>
              <a:cxn ang="T11">
                <a:pos x="T6" y="T7"/>
              </a:cxn>
            </a:cxnLst>
            <a:rect l="T12" t="T13" r="T14" b="T15"/>
            <a:pathLst>
              <a:path w="446" h="109">
                <a:moveTo>
                  <a:pt x="0" y="25"/>
                </a:moveTo>
                <a:cubicBezTo>
                  <a:pt x="70" y="0"/>
                  <a:pt x="81" y="44"/>
                  <a:pt x="134" y="50"/>
                </a:cubicBezTo>
                <a:cubicBezTo>
                  <a:pt x="173" y="55"/>
                  <a:pt x="213" y="55"/>
                  <a:pt x="252" y="58"/>
                </a:cubicBezTo>
                <a:cubicBezTo>
                  <a:pt x="311" y="74"/>
                  <a:pt x="391" y="80"/>
                  <a:pt x="446" y="109"/>
                </a:cubicBezTo>
              </a:path>
            </a:pathLst>
          </a:custGeom>
          <a:noFill/>
          <a:ln w="38100">
            <a:solidFill>
              <a:srgbClr val="FF0000"/>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034" name="AutoShape 12"/>
          <p:cNvSpPr>
            <a:spLocks noChangeArrowheads="1"/>
          </p:cNvSpPr>
          <p:nvPr/>
        </p:nvSpPr>
        <p:spPr bwMode="auto">
          <a:xfrm>
            <a:off x="6400800" y="5486400"/>
            <a:ext cx="304800" cy="228600"/>
          </a:xfrm>
          <a:prstGeom prst="curvedLeftArrow">
            <a:avLst>
              <a:gd name="adj1" fmla="val 20000"/>
              <a:gd name="adj2" fmla="val 40000"/>
              <a:gd name="adj3" fmla="val 44444"/>
            </a:avLst>
          </a:prstGeom>
          <a:solidFill>
            <a:srgbClr val="0000FF"/>
          </a:solidFill>
          <a:ln w="12700">
            <a:solidFill>
              <a:schemeClr val="accent1"/>
            </a:solidFill>
            <a:miter lim="800000"/>
            <a:headEnd type="none" w="sm" len="sm"/>
            <a:tailEnd type="none" w="sm" len="sm"/>
          </a:ln>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035" name="AutoShape 13"/>
          <p:cNvSpPr>
            <a:spLocks noChangeArrowheads="1"/>
          </p:cNvSpPr>
          <p:nvPr/>
        </p:nvSpPr>
        <p:spPr bwMode="auto">
          <a:xfrm>
            <a:off x="8077200" y="5410200"/>
            <a:ext cx="304800" cy="228600"/>
          </a:xfrm>
          <a:prstGeom prst="curvedLeftArrow">
            <a:avLst>
              <a:gd name="adj1" fmla="val 20000"/>
              <a:gd name="adj2" fmla="val 40000"/>
              <a:gd name="adj3" fmla="val 44444"/>
            </a:avLst>
          </a:prstGeom>
          <a:solidFill>
            <a:srgbClr val="0000FF"/>
          </a:solidFill>
          <a:ln w="12700">
            <a:solidFill>
              <a:schemeClr val="accent1"/>
            </a:solidFill>
            <a:miter lim="800000"/>
            <a:headEnd type="none" w="sm" len="sm"/>
            <a:tailEnd type="none" w="sm" len="sm"/>
          </a:ln>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036" name="Rectangle 14"/>
          <p:cNvSpPr>
            <a:spLocks noChangeArrowheads="1"/>
          </p:cNvSpPr>
          <p:nvPr/>
        </p:nvSpPr>
        <p:spPr bwMode="auto">
          <a:xfrm>
            <a:off x="7239000" y="5257800"/>
            <a:ext cx="152400" cy="152400"/>
          </a:xfrm>
          <a:prstGeom prst="rect">
            <a:avLst/>
          </a:prstGeom>
          <a:solidFill>
            <a:schemeClr val="accent1"/>
          </a:solidFill>
          <a:ln w="12700">
            <a:solidFill>
              <a:schemeClr val="tx1"/>
            </a:solidFill>
            <a:miter lim="800000"/>
            <a:headEnd type="none" w="sm" len="sm"/>
            <a:tailEnd type="none" w="sm" len="sm"/>
          </a:ln>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037" name="Text Box 15"/>
          <p:cNvSpPr txBox="1">
            <a:spLocks noChangeArrowheads="1"/>
          </p:cNvSpPr>
          <p:nvPr/>
        </p:nvSpPr>
        <p:spPr bwMode="auto">
          <a:xfrm>
            <a:off x="6096000" y="2667000"/>
            <a:ext cx="3048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a:spcBef>
                <a:spcPct val="50000"/>
              </a:spcBef>
              <a:buFontTx/>
              <a:buNone/>
            </a:pPr>
            <a:r>
              <a:rPr lang="en-US" altLang="en-US" sz="2400" b="1">
                <a:latin typeface="Times New Roman" panose="02020603050405020304" pitchFamily="18" charset="0"/>
              </a:rPr>
              <a:t>Double chafing gear and sacrifices</a:t>
            </a:r>
            <a:endParaRPr lang="en-US" altLang="en-US" sz="2400">
              <a:latin typeface="Times New Roman" panose="02020603050405020304" pitchFamily="18" charset="0"/>
            </a:endParaRPr>
          </a:p>
        </p:txBody>
      </p:sp>
      <p:sp>
        <p:nvSpPr>
          <p:cNvPr id="1038" name="Text Box 16"/>
          <p:cNvSpPr txBox="1">
            <a:spLocks noChangeArrowheads="1"/>
          </p:cNvSpPr>
          <p:nvPr/>
        </p:nvSpPr>
        <p:spPr bwMode="auto">
          <a:xfrm>
            <a:off x="2438400" y="3962400"/>
            <a:ext cx="3048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a:spcBef>
                <a:spcPct val="50000"/>
              </a:spcBef>
              <a:buFontTx/>
              <a:buNone/>
            </a:pPr>
            <a:r>
              <a:rPr lang="en-US" altLang="en-US" sz="2400" b="1">
                <a:solidFill>
                  <a:srgbClr val="FF6600"/>
                </a:solidFill>
                <a:latin typeface="Times New Roman" panose="02020603050405020304" pitchFamily="18" charset="0"/>
              </a:rPr>
              <a:t>Safe depth plus twice expected storm surge</a:t>
            </a:r>
            <a:r>
              <a:rPr lang="en-US" altLang="en-US" sz="2400">
                <a:solidFill>
                  <a:schemeClr val="accent2"/>
                </a:solidFill>
                <a:latin typeface="Times New Roman" panose="02020603050405020304" pitchFamily="18" charset="0"/>
              </a:rPr>
              <a:t>.</a:t>
            </a:r>
            <a:r>
              <a:rPr lang="en-US" altLang="en-US" sz="2000">
                <a:solidFill>
                  <a:schemeClr val="tx1"/>
                </a:solidFill>
                <a:latin typeface="Times New Roman" panose="02020603050405020304" pitchFamily="18" charset="0"/>
              </a:rPr>
              <a:t> </a:t>
            </a:r>
          </a:p>
        </p:txBody>
      </p:sp>
      <p:sp>
        <p:nvSpPr>
          <p:cNvPr id="1039" name="Text Box 17"/>
          <p:cNvSpPr txBox="1">
            <a:spLocks noChangeArrowheads="1"/>
          </p:cNvSpPr>
          <p:nvPr/>
        </p:nvSpPr>
        <p:spPr bwMode="auto">
          <a:xfrm>
            <a:off x="5943600" y="45720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a:spcBef>
                <a:spcPct val="50000"/>
              </a:spcBef>
              <a:buFontTx/>
              <a:buNone/>
            </a:pPr>
            <a:r>
              <a:rPr lang="en-US" altLang="en-US" sz="2000" b="1">
                <a:solidFill>
                  <a:srgbClr val="FF0000"/>
                </a:solidFill>
                <a:latin typeface="Times New Roman" panose="02020603050405020304" pitchFamily="18" charset="0"/>
              </a:rPr>
              <a:t>30 deg</a:t>
            </a:r>
            <a:r>
              <a:rPr lang="en-US" altLang="en-US" sz="2000" b="1">
                <a:solidFill>
                  <a:schemeClr val="tx1"/>
                </a:solidFill>
                <a:latin typeface="Times New Roman" panose="02020603050405020304" pitchFamily="18" charset="0"/>
              </a:rPr>
              <a:t>.</a:t>
            </a:r>
            <a:endParaRPr lang="en-US" altLang="en-US" sz="2000">
              <a:solidFill>
                <a:schemeClr val="tx1"/>
              </a:solidFill>
              <a:latin typeface="Times New Roman" panose="02020603050405020304" pitchFamily="18" charset="0"/>
            </a:endParaRPr>
          </a:p>
        </p:txBody>
      </p:sp>
      <p:sp>
        <p:nvSpPr>
          <p:cNvPr id="1040" name="Line 18"/>
          <p:cNvSpPr>
            <a:spLocks noChangeShapeType="1"/>
          </p:cNvSpPr>
          <p:nvPr/>
        </p:nvSpPr>
        <p:spPr bwMode="auto">
          <a:xfrm flipH="1">
            <a:off x="5867400" y="4876800"/>
            <a:ext cx="152400" cy="0"/>
          </a:xfrm>
          <a:prstGeom prst="line">
            <a:avLst/>
          </a:prstGeom>
          <a:noFill/>
          <a:ln w="28575">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1" name="Line 19"/>
          <p:cNvSpPr>
            <a:spLocks noChangeShapeType="1"/>
          </p:cNvSpPr>
          <p:nvPr/>
        </p:nvSpPr>
        <p:spPr bwMode="auto">
          <a:xfrm>
            <a:off x="6400800" y="4876800"/>
            <a:ext cx="457200" cy="0"/>
          </a:xfrm>
          <a:prstGeom prst="line">
            <a:avLst/>
          </a:prstGeom>
          <a:noFill/>
          <a:ln w="28575">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2" name="Text Box 20"/>
          <p:cNvSpPr txBox="1">
            <a:spLocks noChangeArrowheads="1"/>
          </p:cNvSpPr>
          <p:nvPr/>
        </p:nvSpPr>
        <p:spPr bwMode="auto">
          <a:xfrm>
            <a:off x="6858000" y="3962400"/>
            <a:ext cx="1752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a:spcBef>
                <a:spcPct val="50000"/>
              </a:spcBef>
              <a:buFontTx/>
              <a:buNone/>
            </a:pPr>
            <a:r>
              <a:rPr lang="en-US" altLang="en-US" sz="2400" b="1">
                <a:solidFill>
                  <a:srgbClr val="FF0000"/>
                </a:solidFill>
                <a:latin typeface="Times New Roman" panose="02020603050405020304" pitchFamily="18" charset="0"/>
              </a:rPr>
              <a:t>10:1 scope minimum</a:t>
            </a:r>
            <a:endParaRPr lang="en-US" altLang="en-US" sz="2400">
              <a:solidFill>
                <a:schemeClr val="tx1"/>
              </a:solidFill>
              <a:latin typeface="Times New Roman" panose="02020603050405020304" pitchFamily="18" charset="0"/>
            </a:endParaRPr>
          </a:p>
        </p:txBody>
      </p:sp>
      <p:sp>
        <p:nvSpPr>
          <p:cNvPr id="1043" name="Text Box 21"/>
          <p:cNvSpPr txBox="1">
            <a:spLocks noChangeArrowheads="1"/>
          </p:cNvSpPr>
          <p:nvPr/>
        </p:nvSpPr>
        <p:spPr bwMode="auto">
          <a:xfrm>
            <a:off x="990600" y="3657600"/>
            <a:ext cx="137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a:spcBef>
                <a:spcPct val="50000"/>
              </a:spcBef>
              <a:buFontTx/>
              <a:buNone/>
            </a:pPr>
            <a:r>
              <a:rPr lang="en-US" altLang="en-US" sz="2400" b="1">
                <a:solidFill>
                  <a:srgbClr val="FF0000"/>
                </a:solidFill>
                <a:latin typeface="Times New Roman" panose="02020603050405020304" pitchFamily="18" charset="0"/>
              </a:rPr>
              <a:t>20 to 40 ft. chain</a:t>
            </a:r>
            <a:endParaRPr lang="en-US" altLang="en-US" sz="2400">
              <a:solidFill>
                <a:schemeClr val="tx1"/>
              </a:solidFill>
              <a:latin typeface="Times New Roman" panose="02020603050405020304" pitchFamily="18" charset="0"/>
            </a:endParaRPr>
          </a:p>
        </p:txBody>
      </p:sp>
      <p:sp>
        <p:nvSpPr>
          <p:cNvPr id="1044" name="Text Box 22"/>
          <p:cNvSpPr txBox="1">
            <a:spLocks noChangeArrowheads="1"/>
          </p:cNvSpPr>
          <p:nvPr/>
        </p:nvSpPr>
        <p:spPr bwMode="auto">
          <a:xfrm>
            <a:off x="990600" y="2743200"/>
            <a:ext cx="228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a:spcBef>
                <a:spcPct val="50000"/>
              </a:spcBef>
              <a:buFontTx/>
              <a:buNone/>
            </a:pPr>
            <a:r>
              <a:rPr lang="en-US" altLang="en-US" sz="2400" b="1">
                <a:latin typeface="Times New Roman" panose="02020603050405020304" pitchFamily="18" charset="0"/>
              </a:rPr>
              <a:t>Increase anchor line size</a:t>
            </a:r>
          </a:p>
        </p:txBody>
      </p:sp>
      <p:sp>
        <p:nvSpPr>
          <p:cNvPr id="1045" name="Text Box 23"/>
          <p:cNvSpPr txBox="1">
            <a:spLocks noChangeArrowheads="1"/>
          </p:cNvSpPr>
          <p:nvPr/>
        </p:nvSpPr>
        <p:spPr bwMode="auto">
          <a:xfrm>
            <a:off x="4114800" y="48768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spcBef>
                <a:spcPct val="50000"/>
              </a:spcBef>
              <a:buFontTx/>
              <a:buNone/>
            </a:pPr>
            <a:r>
              <a:rPr lang="en-US" altLang="en-US" sz="2400" b="1">
                <a:solidFill>
                  <a:srgbClr val="009900"/>
                </a:solidFill>
                <a:latin typeface="Times New Roman" panose="02020603050405020304" pitchFamily="18" charset="0"/>
              </a:rPr>
              <a:t>Sentinel</a:t>
            </a:r>
          </a:p>
        </p:txBody>
      </p:sp>
      <p:sp>
        <p:nvSpPr>
          <p:cNvPr id="1046" name="Line 24"/>
          <p:cNvSpPr>
            <a:spLocks noChangeShapeType="1"/>
          </p:cNvSpPr>
          <p:nvPr/>
        </p:nvSpPr>
        <p:spPr bwMode="auto">
          <a:xfrm>
            <a:off x="5181600" y="5257800"/>
            <a:ext cx="304800" cy="76200"/>
          </a:xfrm>
          <a:prstGeom prst="line">
            <a:avLst/>
          </a:prstGeom>
          <a:noFill/>
          <a:ln w="28575">
            <a:solidFill>
              <a:srgbClr val="0099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47" name="Text Box 25"/>
          <p:cNvSpPr txBox="1">
            <a:spLocks noChangeArrowheads="1"/>
          </p:cNvSpPr>
          <p:nvPr/>
        </p:nvSpPr>
        <p:spPr bwMode="auto">
          <a:xfrm>
            <a:off x="762000" y="59436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a:spcBef>
                <a:spcPct val="50000"/>
              </a:spcBef>
              <a:buFontTx/>
              <a:buNone/>
            </a:pPr>
            <a:r>
              <a:rPr lang="en-US" altLang="en-US" sz="2400" b="1"/>
              <a:t>No more than 8 deg. horizontal rise in anchor chain</a:t>
            </a:r>
            <a:endParaRPr lang="en-US" altLang="en-US" sz="2400"/>
          </a:p>
        </p:txBody>
      </p:sp>
      <p:pic>
        <p:nvPicPr>
          <p:cNvPr id="1048" name="Picture 26" descr="Click on picture to view a full resolution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 name="Rectangle 27"/>
          <p:cNvSpPr>
            <a:spLocks noChangeArrowheads="1"/>
          </p:cNvSpPr>
          <p:nvPr/>
        </p:nvSpPr>
        <p:spPr bwMode="auto">
          <a:xfrm>
            <a:off x="5715000" y="5410200"/>
            <a:ext cx="152400" cy="152400"/>
          </a:xfrm>
          <a:prstGeom prst="rect">
            <a:avLst/>
          </a:prstGeom>
          <a:solidFill>
            <a:schemeClr val="accent1"/>
          </a:solidFill>
          <a:ln w="12700">
            <a:solidFill>
              <a:schemeClr val="tx1"/>
            </a:solidFill>
            <a:miter lim="800000"/>
            <a:headEnd type="none" w="sm" len="sm"/>
            <a:tailEnd type="none" w="sm" len="sm"/>
          </a:ln>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050" name="Slide Number Placeholder 2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ECB39000-08E1-44BB-98DE-90245E7D6AEA}" type="slidenum">
              <a:rPr lang="en-US" altLang="en-US" sz="1400"/>
              <a:pPr eaLnBrk="1" hangingPunct="1"/>
              <a:t>22</a:t>
            </a:fld>
            <a:endParaRPr lang="en-US" altLang="en-US" sz="1400"/>
          </a:p>
        </p:txBody>
      </p:sp>
    </p:spTree>
  </p:cSld>
  <p:clrMapOvr>
    <a:masterClrMapping/>
  </p:clrMapOvr>
  <p:transition>
    <p:zoom dir="in"/>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1115704" y="438150"/>
            <a:ext cx="4800600" cy="788988"/>
          </a:xfrm>
        </p:spPr>
        <p:txBody>
          <a:bodyPr/>
          <a:lstStyle/>
          <a:p>
            <a:pPr eaLnBrk="1" hangingPunct="1"/>
            <a:r>
              <a:rPr lang="en-US" altLang="en-US" sz="2800" dirty="0" smtClean="0"/>
              <a:t>Storm Ready</a:t>
            </a:r>
          </a:p>
        </p:txBody>
      </p:sp>
      <p:pic>
        <p:nvPicPr>
          <p:cNvPr id="163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430338"/>
            <a:ext cx="7010400" cy="542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Line 8"/>
          <p:cNvSpPr>
            <a:spLocks noChangeShapeType="1"/>
          </p:cNvSpPr>
          <p:nvPr/>
        </p:nvSpPr>
        <p:spPr bwMode="auto">
          <a:xfrm flipH="1">
            <a:off x="3962400" y="4419600"/>
            <a:ext cx="715963" cy="5302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9" name="Line 9"/>
          <p:cNvSpPr>
            <a:spLocks noChangeShapeType="1"/>
          </p:cNvSpPr>
          <p:nvPr/>
        </p:nvSpPr>
        <p:spPr bwMode="auto">
          <a:xfrm flipH="1" flipV="1">
            <a:off x="4038600" y="2971800"/>
            <a:ext cx="533400" cy="1143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0" name="Line 10"/>
          <p:cNvSpPr>
            <a:spLocks noChangeShapeType="1"/>
          </p:cNvSpPr>
          <p:nvPr/>
        </p:nvSpPr>
        <p:spPr bwMode="auto">
          <a:xfrm flipH="1">
            <a:off x="5410200" y="4572000"/>
            <a:ext cx="71438" cy="1600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1" name="Line 11"/>
          <p:cNvSpPr>
            <a:spLocks noChangeShapeType="1"/>
          </p:cNvSpPr>
          <p:nvPr/>
        </p:nvSpPr>
        <p:spPr bwMode="auto">
          <a:xfrm>
            <a:off x="4648200" y="2590800"/>
            <a:ext cx="788988" cy="13938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2" name="Line 12"/>
          <p:cNvSpPr>
            <a:spLocks noChangeShapeType="1"/>
          </p:cNvSpPr>
          <p:nvPr/>
        </p:nvSpPr>
        <p:spPr bwMode="auto">
          <a:xfrm flipH="1">
            <a:off x="5486400" y="2438400"/>
            <a:ext cx="501650" cy="1460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3" name="Line 13"/>
          <p:cNvSpPr>
            <a:spLocks noChangeShapeType="1"/>
          </p:cNvSpPr>
          <p:nvPr/>
        </p:nvSpPr>
        <p:spPr bwMode="auto">
          <a:xfrm flipV="1">
            <a:off x="6324600" y="2971800"/>
            <a:ext cx="1289050" cy="10620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4" name="Line 14"/>
          <p:cNvSpPr>
            <a:spLocks noChangeShapeType="1"/>
          </p:cNvSpPr>
          <p:nvPr/>
        </p:nvSpPr>
        <p:spPr bwMode="auto">
          <a:xfrm>
            <a:off x="6400800" y="4495800"/>
            <a:ext cx="1217613" cy="5302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5" name="Line 15"/>
          <p:cNvSpPr>
            <a:spLocks noChangeShapeType="1"/>
          </p:cNvSpPr>
          <p:nvPr/>
        </p:nvSpPr>
        <p:spPr bwMode="auto">
          <a:xfrm>
            <a:off x="5638800" y="4572000"/>
            <a:ext cx="1217613" cy="3984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6" name="Line 16"/>
          <p:cNvSpPr>
            <a:spLocks noChangeShapeType="1"/>
          </p:cNvSpPr>
          <p:nvPr/>
        </p:nvSpPr>
        <p:spPr bwMode="auto">
          <a:xfrm flipH="1">
            <a:off x="2971800" y="4438650"/>
            <a:ext cx="1676400" cy="457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7" name="Line 17"/>
          <p:cNvSpPr>
            <a:spLocks noChangeShapeType="1"/>
          </p:cNvSpPr>
          <p:nvPr/>
        </p:nvSpPr>
        <p:spPr bwMode="auto">
          <a:xfrm>
            <a:off x="6629400" y="4267200"/>
            <a:ext cx="2149475" cy="158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398" name="Text Box 18"/>
          <p:cNvSpPr txBox="1">
            <a:spLocks noChangeArrowheads="1"/>
          </p:cNvSpPr>
          <p:nvPr/>
        </p:nvSpPr>
        <p:spPr bwMode="auto">
          <a:xfrm>
            <a:off x="7177088" y="4173538"/>
            <a:ext cx="1217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spcBef>
                <a:spcPct val="50000"/>
              </a:spcBef>
              <a:buFontTx/>
              <a:buNone/>
            </a:pPr>
            <a:r>
              <a:rPr lang="en-US" altLang="en-US" sz="1400" b="1">
                <a:solidFill>
                  <a:schemeClr val="tx1"/>
                </a:solidFill>
              </a:rPr>
              <a:t>Anchor Line</a:t>
            </a:r>
          </a:p>
        </p:txBody>
      </p:sp>
      <p:sp>
        <p:nvSpPr>
          <p:cNvPr id="16399" name="AutoShape 19"/>
          <p:cNvSpPr>
            <a:spLocks noChangeArrowheads="1"/>
          </p:cNvSpPr>
          <p:nvPr/>
        </p:nvSpPr>
        <p:spPr bwMode="auto">
          <a:xfrm>
            <a:off x="7467600" y="3200400"/>
            <a:ext cx="1143000" cy="381000"/>
          </a:xfrm>
          <a:prstGeom prst="leftArrow">
            <a:avLst>
              <a:gd name="adj1" fmla="val 50000"/>
              <a:gd name="adj2" fmla="val 75000"/>
            </a:avLst>
          </a:prstGeom>
          <a:solidFill>
            <a:schemeClr val="accent1"/>
          </a:solidFill>
          <a:ln w="9525">
            <a:solidFill>
              <a:schemeClr val="tx1"/>
            </a:solidFill>
            <a:miter lim="800000"/>
            <a:headEnd/>
            <a:tailEnd/>
          </a:ln>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6400" name="Text Box 20"/>
          <p:cNvSpPr txBox="1">
            <a:spLocks noChangeArrowheads="1"/>
          </p:cNvSpPr>
          <p:nvPr/>
        </p:nvSpPr>
        <p:spPr bwMode="auto">
          <a:xfrm>
            <a:off x="7772400" y="3200400"/>
            <a:ext cx="860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spcBef>
                <a:spcPct val="50000"/>
              </a:spcBef>
              <a:buFontTx/>
              <a:buNone/>
            </a:pPr>
            <a:r>
              <a:rPr lang="en-US" altLang="en-US" sz="1800">
                <a:solidFill>
                  <a:schemeClr val="tx1"/>
                </a:solidFill>
              </a:rPr>
              <a:t>Surge</a:t>
            </a:r>
          </a:p>
        </p:txBody>
      </p:sp>
      <p:sp>
        <p:nvSpPr>
          <p:cNvPr id="16401" name="Line 21"/>
          <p:cNvSpPr>
            <a:spLocks noChangeShapeType="1"/>
          </p:cNvSpPr>
          <p:nvPr/>
        </p:nvSpPr>
        <p:spPr bwMode="auto">
          <a:xfrm flipV="1">
            <a:off x="5334000" y="2895600"/>
            <a:ext cx="2133600" cy="1066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2" name="Line 22"/>
          <p:cNvSpPr>
            <a:spLocks noChangeShapeType="1"/>
          </p:cNvSpPr>
          <p:nvPr/>
        </p:nvSpPr>
        <p:spPr bwMode="auto">
          <a:xfrm flipH="1" flipV="1">
            <a:off x="4114800" y="3048000"/>
            <a:ext cx="1289050" cy="863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3" name="Text Box 23"/>
          <p:cNvSpPr txBox="1">
            <a:spLocks noChangeArrowheads="1"/>
          </p:cNvSpPr>
          <p:nvPr/>
        </p:nvSpPr>
        <p:spPr bwMode="auto">
          <a:xfrm>
            <a:off x="6002338" y="6105525"/>
            <a:ext cx="16176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spcBef>
                <a:spcPct val="50000"/>
              </a:spcBef>
              <a:buFontTx/>
              <a:buNone/>
            </a:pPr>
            <a:r>
              <a:rPr lang="en-US" altLang="en-US" sz="1400" b="1">
                <a:solidFill>
                  <a:schemeClr val="tx1"/>
                </a:solidFill>
              </a:rPr>
              <a:t>Use rooted trees not Palms</a:t>
            </a:r>
          </a:p>
        </p:txBody>
      </p:sp>
      <p:sp>
        <p:nvSpPr>
          <p:cNvPr id="16404" name="Text Box 24"/>
          <p:cNvSpPr txBox="1">
            <a:spLocks noChangeArrowheads="1"/>
          </p:cNvSpPr>
          <p:nvPr/>
        </p:nvSpPr>
        <p:spPr bwMode="auto">
          <a:xfrm>
            <a:off x="2133600" y="3200400"/>
            <a:ext cx="188118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spcBef>
                <a:spcPct val="50000"/>
              </a:spcBef>
              <a:buFontTx/>
              <a:buNone/>
            </a:pPr>
            <a:r>
              <a:rPr lang="en-US" altLang="en-US" sz="1800" b="1">
                <a:solidFill>
                  <a:schemeClr val="hlink"/>
                </a:solidFill>
              </a:rPr>
              <a:t>Chaffing Gear or Tide Rollers on Pilings if they are high enough</a:t>
            </a:r>
          </a:p>
        </p:txBody>
      </p:sp>
      <p:sp>
        <p:nvSpPr>
          <p:cNvPr id="16405" name="Line 25"/>
          <p:cNvSpPr>
            <a:spLocks noChangeShapeType="1"/>
          </p:cNvSpPr>
          <p:nvPr/>
        </p:nvSpPr>
        <p:spPr bwMode="auto">
          <a:xfrm flipV="1">
            <a:off x="3352800" y="2819400"/>
            <a:ext cx="430213" cy="398463"/>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6" name="Oval 26"/>
          <p:cNvSpPr>
            <a:spLocks noChangeArrowheads="1"/>
          </p:cNvSpPr>
          <p:nvPr/>
        </p:nvSpPr>
        <p:spPr bwMode="auto">
          <a:xfrm>
            <a:off x="3657600" y="4953000"/>
            <a:ext cx="287338" cy="265113"/>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6407" name="Oval 27"/>
          <p:cNvSpPr>
            <a:spLocks noChangeArrowheads="1"/>
          </p:cNvSpPr>
          <p:nvPr/>
        </p:nvSpPr>
        <p:spPr bwMode="auto">
          <a:xfrm>
            <a:off x="4495800" y="2209800"/>
            <a:ext cx="287338" cy="265113"/>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6408" name="Oval 28"/>
          <p:cNvSpPr>
            <a:spLocks noChangeArrowheads="1"/>
          </p:cNvSpPr>
          <p:nvPr/>
        </p:nvSpPr>
        <p:spPr bwMode="auto">
          <a:xfrm>
            <a:off x="5334000" y="6172200"/>
            <a:ext cx="287338" cy="265113"/>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6409" name="Oval 29"/>
          <p:cNvSpPr>
            <a:spLocks noChangeArrowheads="1"/>
          </p:cNvSpPr>
          <p:nvPr/>
        </p:nvSpPr>
        <p:spPr bwMode="auto">
          <a:xfrm>
            <a:off x="6858000" y="4953000"/>
            <a:ext cx="287338" cy="198438"/>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6410" name="Oval 30"/>
          <p:cNvSpPr>
            <a:spLocks noChangeArrowheads="1"/>
          </p:cNvSpPr>
          <p:nvPr/>
        </p:nvSpPr>
        <p:spPr bwMode="auto">
          <a:xfrm>
            <a:off x="7620000" y="4953000"/>
            <a:ext cx="214313" cy="198438"/>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6411" name="Oval 31"/>
          <p:cNvSpPr>
            <a:spLocks noChangeArrowheads="1"/>
          </p:cNvSpPr>
          <p:nvPr/>
        </p:nvSpPr>
        <p:spPr bwMode="auto">
          <a:xfrm>
            <a:off x="5943600" y="2209800"/>
            <a:ext cx="287338" cy="198438"/>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6412" name="Oval 32"/>
          <p:cNvSpPr>
            <a:spLocks noChangeArrowheads="1"/>
          </p:cNvSpPr>
          <p:nvPr/>
        </p:nvSpPr>
        <p:spPr bwMode="auto">
          <a:xfrm>
            <a:off x="7467600" y="2743200"/>
            <a:ext cx="287338" cy="265113"/>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16413" name="Oval 33"/>
          <p:cNvSpPr>
            <a:spLocks noChangeArrowheads="1"/>
          </p:cNvSpPr>
          <p:nvPr/>
        </p:nvSpPr>
        <p:spPr bwMode="auto">
          <a:xfrm>
            <a:off x="3886200" y="2743200"/>
            <a:ext cx="287338" cy="265113"/>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pic>
        <p:nvPicPr>
          <p:cNvPr id="16414" name="Picture 34" descr="cross tied for jean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0"/>
            <a:ext cx="28194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5" name="Picture 35" descr="hurricane hole g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38700"/>
            <a:ext cx="26670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6" name="Slide Number Placeholder 3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A6BD8099-5CE1-42BF-9932-3E6D62C2F0E1}" type="slidenum">
              <a:rPr lang="en-US" altLang="en-US" sz="1400"/>
              <a:pPr eaLnBrk="1" hangingPunct="1"/>
              <a:t>23</a:t>
            </a:fld>
            <a:endParaRPr lang="en-US" altLang="en-US" sz="1400"/>
          </a:p>
        </p:txBody>
      </p:sp>
    </p:spTree>
  </p:cSld>
  <p:clrMapOvr>
    <a:masterClrMapping/>
  </p:clrMapOvr>
  <p:transition>
    <p:zoom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2434869" y="344665"/>
            <a:ext cx="3810000" cy="788988"/>
          </a:xfrm>
        </p:spPr>
        <p:txBody>
          <a:bodyPr/>
          <a:lstStyle/>
          <a:p>
            <a:pPr eaLnBrk="1" hangingPunct="1"/>
            <a:r>
              <a:rPr lang="en-US" altLang="en-US" sz="2800" dirty="0" smtClean="0"/>
              <a:t>Chafing Gear</a:t>
            </a:r>
          </a:p>
        </p:txBody>
      </p:sp>
      <p:pic>
        <p:nvPicPr>
          <p:cNvPr id="17411" name="Picture 6" descr="sp_c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10953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0" descr="mooring_ch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50" y="1371600"/>
            <a:ext cx="4114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Oval 11"/>
          <p:cNvSpPr>
            <a:spLocks noChangeArrowheads="1"/>
          </p:cNvSpPr>
          <p:nvPr/>
        </p:nvSpPr>
        <p:spPr bwMode="auto">
          <a:xfrm>
            <a:off x="5867400" y="4038600"/>
            <a:ext cx="1143000" cy="1524000"/>
          </a:xfrm>
          <a:prstGeom prst="ellipse">
            <a:avLst/>
          </a:prstGeom>
          <a:noFill/>
          <a:ln w="762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pic>
        <p:nvPicPr>
          <p:cNvPr id="1741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40038"/>
            <a:ext cx="4803775"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741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BAFB733C-53F4-413E-A11D-48F7CBE1DA49}" type="slidenum">
              <a:rPr lang="en-US" altLang="en-US" sz="1400"/>
              <a:pPr eaLnBrk="1" hangingPunct="1"/>
              <a:t>24</a:t>
            </a:fld>
            <a:endParaRPr lang="en-US" altLang="en-US" sz="1400"/>
          </a:p>
        </p:txBody>
      </p:sp>
    </p:spTree>
  </p:cSld>
  <p:clrMapOvr>
    <a:masterClrMapping/>
  </p:clrMapOvr>
  <p:transition>
    <p:zoom dir="in"/>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How Long?</a:t>
            </a:r>
          </a:p>
        </p:txBody>
      </p:sp>
      <p:sp>
        <p:nvSpPr>
          <p:cNvPr id="18435" name="Rectangle 3"/>
          <p:cNvSpPr>
            <a:spLocks noGrp="1" noChangeArrowheads="1"/>
          </p:cNvSpPr>
          <p:nvPr>
            <p:ph type="body" idx="1"/>
          </p:nvPr>
        </p:nvSpPr>
        <p:spPr>
          <a:xfrm>
            <a:off x="2514600" y="1447800"/>
            <a:ext cx="6629400" cy="4876800"/>
          </a:xfrm>
        </p:spPr>
        <p:txBody>
          <a:bodyPr/>
          <a:lstStyle/>
          <a:p>
            <a:pPr eaLnBrk="1" hangingPunct="1">
              <a:lnSpc>
                <a:spcPct val="80000"/>
              </a:lnSpc>
            </a:pPr>
            <a:r>
              <a:rPr lang="en-US" altLang="en-US" sz="2400" b="1" dirty="0" smtClean="0"/>
              <a:t>Prepare boat ……………………….... 6 </a:t>
            </a:r>
            <a:r>
              <a:rPr lang="en-US" altLang="en-US" sz="2400" b="1" dirty="0" err="1" smtClean="0"/>
              <a:t>hrs</a:t>
            </a:r>
            <a:endParaRPr lang="en-US" altLang="en-US" sz="2400" b="1" dirty="0" smtClean="0"/>
          </a:p>
          <a:p>
            <a:pPr eaLnBrk="1" hangingPunct="1">
              <a:lnSpc>
                <a:spcPct val="80000"/>
              </a:lnSpc>
            </a:pPr>
            <a:r>
              <a:rPr lang="en-US" altLang="en-US" sz="2400" b="1" dirty="0" smtClean="0"/>
              <a:t> Move boat to hurricane Hole ………4 </a:t>
            </a:r>
            <a:r>
              <a:rPr lang="en-US" altLang="en-US" sz="2400" b="1" dirty="0" err="1" smtClean="0"/>
              <a:t>hrs</a:t>
            </a:r>
            <a:r>
              <a:rPr lang="en-US" altLang="en-US" sz="2400" b="1" dirty="0" smtClean="0"/>
              <a:t>  </a:t>
            </a:r>
          </a:p>
          <a:p>
            <a:pPr eaLnBrk="1" hangingPunct="1">
              <a:lnSpc>
                <a:spcPct val="80000"/>
              </a:lnSpc>
            </a:pPr>
            <a:r>
              <a:rPr lang="en-US" altLang="en-US" sz="2400" b="1" dirty="0" smtClean="0"/>
              <a:t>Travel time – to ramp &amp; return …… 2 </a:t>
            </a:r>
            <a:r>
              <a:rPr lang="en-US" altLang="en-US" sz="2400" b="1" dirty="0" err="1" smtClean="0"/>
              <a:t>hrs</a:t>
            </a:r>
            <a:endParaRPr lang="en-US" altLang="en-US" sz="2400" b="1" dirty="0" smtClean="0"/>
          </a:p>
          <a:p>
            <a:pPr eaLnBrk="1" hangingPunct="1">
              <a:lnSpc>
                <a:spcPct val="80000"/>
              </a:lnSpc>
            </a:pPr>
            <a:r>
              <a:rPr lang="en-US" altLang="en-US" sz="2400" b="1" dirty="0" smtClean="0"/>
              <a:t> Prepare Home for storm    ………… 8 </a:t>
            </a:r>
            <a:r>
              <a:rPr lang="en-US" altLang="en-US" sz="2400" b="1" dirty="0" err="1" smtClean="0"/>
              <a:t>hrs</a:t>
            </a:r>
            <a:endParaRPr lang="en-US" altLang="en-US" sz="2400" b="1" dirty="0" smtClean="0"/>
          </a:p>
          <a:p>
            <a:pPr eaLnBrk="1" hangingPunct="1">
              <a:lnSpc>
                <a:spcPct val="80000"/>
              </a:lnSpc>
            </a:pPr>
            <a:r>
              <a:rPr lang="en-US" altLang="en-US" sz="2400" b="1" dirty="0" smtClean="0"/>
              <a:t> Pickup emergency supplies …….... 4 </a:t>
            </a:r>
            <a:r>
              <a:rPr lang="en-US" altLang="en-US" sz="2400" b="1" dirty="0" err="1" smtClean="0"/>
              <a:t>hrs</a:t>
            </a:r>
            <a:endParaRPr lang="en-US" altLang="en-US" sz="2400" b="1" dirty="0" smtClean="0"/>
          </a:p>
          <a:p>
            <a:pPr eaLnBrk="1" hangingPunct="1">
              <a:lnSpc>
                <a:spcPct val="80000"/>
              </a:lnSpc>
            </a:pPr>
            <a:r>
              <a:rPr lang="en-US" altLang="en-US" sz="2400" b="1" dirty="0" smtClean="0"/>
              <a:t> Evacuate to Safe Shelter ………...….8 </a:t>
            </a:r>
            <a:r>
              <a:rPr lang="en-US" altLang="en-US" sz="2400" b="1" dirty="0" err="1" smtClean="0"/>
              <a:t>hrs</a:t>
            </a:r>
            <a:endParaRPr lang="en-US" altLang="en-US" sz="2400" b="1" dirty="0" smtClean="0"/>
          </a:p>
          <a:p>
            <a:pPr eaLnBrk="1" hangingPunct="1">
              <a:lnSpc>
                <a:spcPct val="80000"/>
              </a:lnSpc>
            </a:pPr>
            <a:r>
              <a:rPr lang="en-US" altLang="en-US" sz="2400" b="1" dirty="0" smtClean="0"/>
              <a:t> Murphy Contingency  …….………..  </a:t>
            </a:r>
            <a:r>
              <a:rPr lang="en-US" altLang="en-US" sz="2400" b="1" u="sng" dirty="0" smtClean="0"/>
              <a:t>8  </a:t>
            </a:r>
            <a:r>
              <a:rPr lang="en-US" altLang="en-US" sz="2400" b="1" u="sng" dirty="0" err="1" smtClean="0"/>
              <a:t>hrs</a:t>
            </a:r>
            <a:endParaRPr lang="en-US" altLang="en-US" sz="2400" b="1" u="sng" dirty="0" smtClean="0"/>
          </a:p>
          <a:p>
            <a:pPr eaLnBrk="1" hangingPunct="1">
              <a:lnSpc>
                <a:spcPct val="80000"/>
              </a:lnSpc>
            </a:pPr>
            <a:r>
              <a:rPr lang="en-US" altLang="en-US" sz="2400" b="1" dirty="0" smtClean="0"/>
              <a:t>                                               Total:    40  </a:t>
            </a:r>
          </a:p>
          <a:p>
            <a:pPr eaLnBrk="1" hangingPunct="1">
              <a:lnSpc>
                <a:spcPct val="80000"/>
              </a:lnSpc>
            </a:pPr>
            <a:r>
              <a:rPr lang="en-US" altLang="en-US" sz="2400" b="1" dirty="0" smtClean="0"/>
              <a:t>                                  [ Daylight Hours ]</a:t>
            </a:r>
            <a:endParaRPr lang="en-US" altLang="en-US" sz="2400" i="1" dirty="0" smtClean="0"/>
          </a:p>
          <a:p>
            <a:pPr eaLnBrk="1" hangingPunct="1">
              <a:lnSpc>
                <a:spcPct val="80000"/>
              </a:lnSpc>
            </a:pPr>
            <a:endParaRPr lang="en-US" altLang="en-US" sz="2400" dirty="0" smtClean="0"/>
          </a:p>
        </p:txBody>
      </p:sp>
      <p:pic>
        <p:nvPicPr>
          <p:cNvPr id="18436" name="Picture 4" descr="ts gabrielle on casey 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97338"/>
            <a:ext cx="3581400"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AA04E5D0-8B46-4264-B707-37756D5434ED}" type="slidenum">
              <a:rPr lang="en-US" altLang="en-US" sz="1400"/>
              <a:pPr eaLnBrk="1" hangingPunct="1"/>
              <a:t>25</a:t>
            </a:fld>
            <a:endParaRPr lang="en-US" altLang="en-US" sz="1400"/>
          </a:p>
        </p:txBody>
      </p:sp>
    </p:spTree>
  </p:cSld>
  <p:clrMapOvr>
    <a:masterClrMapping/>
  </p:clrMapOvr>
  <p:transition>
    <p:zoom dir="in"/>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90800" y="407987"/>
            <a:ext cx="3886200" cy="788988"/>
          </a:xfrm>
        </p:spPr>
        <p:txBody>
          <a:bodyPr/>
          <a:lstStyle/>
          <a:p>
            <a:pPr eaLnBrk="1" hangingPunct="1"/>
            <a:r>
              <a:rPr lang="en-US" altLang="en-US" sz="2800" dirty="0" smtClean="0"/>
              <a:t>You are responsible</a:t>
            </a:r>
          </a:p>
        </p:txBody>
      </p:sp>
      <p:sp>
        <p:nvSpPr>
          <p:cNvPr id="18435" name="Rectangle 3"/>
          <p:cNvSpPr>
            <a:spLocks noGrp="1" noChangeArrowheads="1"/>
          </p:cNvSpPr>
          <p:nvPr>
            <p:ph type="body" idx="4294967295"/>
          </p:nvPr>
        </p:nvSpPr>
        <p:spPr>
          <a:xfrm>
            <a:off x="0" y="1600200"/>
            <a:ext cx="5715000" cy="4525963"/>
          </a:xfrm>
        </p:spPr>
        <p:txBody>
          <a:bodyPr/>
          <a:lstStyle/>
          <a:p>
            <a:pPr eaLnBrk="1" hangingPunct="1">
              <a:lnSpc>
                <a:spcPct val="90000"/>
              </a:lnSpc>
            </a:pPr>
            <a:r>
              <a:rPr lang="en-US" altLang="en-US" sz="3200" dirty="0" smtClean="0"/>
              <a:t>Irresponsible owners</a:t>
            </a:r>
          </a:p>
          <a:p>
            <a:pPr lvl="1" eaLnBrk="1" hangingPunct="1">
              <a:lnSpc>
                <a:spcPct val="90000"/>
              </a:lnSpc>
            </a:pPr>
            <a:r>
              <a:rPr lang="en-US" altLang="en-US" sz="2800" dirty="0" smtClean="0"/>
              <a:t>Cause serious </a:t>
            </a:r>
            <a:r>
              <a:rPr lang="en-US" altLang="en-US" sz="2800" dirty="0" smtClean="0"/>
              <a:t>problems </a:t>
            </a:r>
            <a:r>
              <a:rPr lang="en-US" altLang="en-US" sz="2800" dirty="0" smtClean="0"/>
              <a:t>for recreational boaters</a:t>
            </a:r>
          </a:p>
          <a:p>
            <a:pPr lvl="1" eaLnBrk="1" hangingPunct="1">
              <a:lnSpc>
                <a:spcPct val="90000"/>
              </a:lnSpc>
            </a:pPr>
            <a:r>
              <a:rPr lang="en-US" altLang="en-US" sz="2800" dirty="0" smtClean="0"/>
              <a:t>Can’t be forced to leave a marina dock </a:t>
            </a:r>
          </a:p>
          <a:p>
            <a:pPr lvl="1" eaLnBrk="1" hangingPunct="1">
              <a:lnSpc>
                <a:spcPct val="90000"/>
              </a:lnSpc>
            </a:pPr>
            <a:r>
              <a:rPr lang="en-US" altLang="en-US" sz="2800" dirty="0" smtClean="0"/>
              <a:t>Pay for damages</a:t>
            </a:r>
          </a:p>
          <a:p>
            <a:pPr eaLnBrk="1" hangingPunct="1">
              <a:lnSpc>
                <a:spcPct val="90000"/>
              </a:lnSpc>
            </a:pPr>
            <a:r>
              <a:rPr lang="en-US" altLang="en-US" sz="3000" dirty="0" smtClean="0"/>
              <a:t>Coastal states laws affects</a:t>
            </a:r>
          </a:p>
          <a:p>
            <a:pPr eaLnBrk="1" hangingPunct="1">
              <a:lnSpc>
                <a:spcPct val="90000"/>
              </a:lnSpc>
            </a:pPr>
            <a:r>
              <a:rPr lang="en-US" altLang="en-US" sz="3200" dirty="0" smtClean="0"/>
              <a:t>Delays by local authorities </a:t>
            </a:r>
          </a:p>
          <a:p>
            <a:pPr eaLnBrk="1" hangingPunct="1">
              <a:lnSpc>
                <a:spcPct val="90000"/>
              </a:lnSpc>
            </a:pPr>
            <a:r>
              <a:rPr lang="en-US" altLang="en-US" sz="3200" dirty="0" smtClean="0"/>
              <a:t>What can go wrong???</a:t>
            </a:r>
          </a:p>
        </p:txBody>
      </p:sp>
      <p:pic>
        <p:nvPicPr>
          <p:cNvPr id="19460" name="Picture 4" descr="Img34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1336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9400FD3D-60EA-4EB3-96AA-F16D22BB2A74}" type="slidenum">
              <a:rPr lang="en-US" altLang="en-US" sz="1400"/>
              <a:pPr eaLnBrk="1" hangingPunct="1"/>
              <a:t>26</a:t>
            </a:fld>
            <a:endParaRPr lang="en-US" altLang="en-US" sz="140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left)">
                                      <p:cBhvr>
                                        <p:cTn id="7" dur="10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wipe(left)">
                                      <p:cBhvr>
                                        <p:cTn id="12" dur="1000"/>
                                        <p:tgtEl>
                                          <p:spTgt spid="1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1"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wipe(left)">
                                      <p:cBhvr>
                                        <p:cTn id="17" dur="1000"/>
                                        <p:tgtEl>
                                          <p:spTgt spid="18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1"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wipe(left)">
                                      <p:cBhvr>
                                        <p:cTn id="22" dur="1000"/>
                                        <p:tgtEl>
                                          <p:spTgt spid="18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1" nodeType="clickEffect">
                                  <p:stCondLst>
                                    <p:cond delay="0"/>
                                  </p:stCondLst>
                                  <p:childTnLst>
                                    <p:set>
                                      <p:cBhvr>
                                        <p:cTn id="26" dur="1" fill="hold">
                                          <p:stCondLst>
                                            <p:cond delay="0"/>
                                          </p:stCondLst>
                                        </p:cTn>
                                        <p:tgtEl>
                                          <p:spTgt spid="18435">
                                            <p:txEl>
                                              <p:pRg st="4" end="4"/>
                                            </p:txEl>
                                          </p:spTgt>
                                        </p:tgtEl>
                                        <p:attrNameLst>
                                          <p:attrName>style.visibility</p:attrName>
                                        </p:attrNameLst>
                                      </p:cBhvr>
                                      <p:to>
                                        <p:strVal val="visible"/>
                                      </p:to>
                                    </p:set>
                                    <p:animEffect transition="in" filter="wipe(left)">
                                      <p:cBhvr>
                                        <p:cTn id="27" dur="1000"/>
                                        <p:tgtEl>
                                          <p:spTgt spid="184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1" nodeType="clickEffect">
                                  <p:stCondLst>
                                    <p:cond delay="0"/>
                                  </p:stCondLst>
                                  <p:childTnLst>
                                    <p:set>
                                      <p:cBhvr>
                                        <p:cTn id="31" dur="1" fill="hold">
                                          <p:stCondLst>
                                            <p:cond delay="0"/>
                                          </p:stCondLst>
                                        </p:cTn>
                                        <p:tgtEl>
                                          <p:spTgt spid="18435">
                                            <p:txEl>
                                              <p:pRg st="5" end="5"/>
                                            </p:txEl>
                                          </p:spTgt>
                                        </p:tgtEl>
                                        <p:attrNameLst>
                                          <p:attrName>style.visibility</p:attrName>
                                        </p:attrNameLst>
                                      </p:cBhvr>
                                      <p:to>
                                        <p:strVal val="visible"/>
                                      </p:to>
                                    </p:set>
                                    <p:animEffect transition="in" filter="wipe(left)">
                                      <p:cBhvr>
                                        <p:cTn id="32" dur="1000"/>
                                        <p:tgtEl>
                                          <p:spTgt spid="184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1" nodeType="clickEffect">
                                  <p:stCondLst>
                                    <p:cond delay="0"/>
                                  </p:stCondLst>
                                  <p:childTnLst>
                                    <p:set>
                                      <p:cBhvr>
                                        <p:cTn id="36" dur="1" fill="hold">
                                          <p:stCondLst>
                                            <p:cond delay="0"/>
                                          </p:stCondLst>
                                        </p:cTn>
                                        <p:tgtEl>
                                          <p:spTgt spid="18435">
                                            <p:txEl>
                                              <p:pRg st="6" end="6"/>
                                            </p:txEl>
                                          </p:spTgt>
                                        </p:tgtEl>
                                        <p:attrNameLst>
                                          <p:attrName>style.visibility</p:attrName>
                                        </p:attrNameLst>
                                      </p:cBhvr>
                                      <p:to>
                                        <p:strVal val="visible"/>
                                      </p:to>
                                    </p:set>
                                    <p:animEffect transition="in" filter="wipe(left)">
                                      <p:cBhvr>
                                        <p:cTn id="37" dur="1000"/>
                                        <p:tgtEl>
                                          <p:spTgt spid="184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1" uiExpand="1" build="p" bldLvl="3" advAuto="300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DSCN9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5"/>
          <p:cNvSpPr>
            <a:spLocks noGrp="1" noChangeArrowheads="1"/>
          </p:cNvSpPr>
          <p:nvPr>
            <p:ph type="title"/>
          </p:nvPr>
        </p:nvSpPr>
        <p:spPr>
          <a:xfrm>
            <a:off x="838200" y="304800"/>
            <a:ext cx="7315200" cy="788988"/>
          </a:xfrm>
        </p:spPr>
        <p:txBody>
          <a:bodyPr/>
          <a:lstStyle/>
          <a:p>
            <a:pPr eaLnBrk="1" hangingPunct="1"/>
            <a:r>
              <a:rPr lang="en-US" altLang="en-US" sz="2800" dirty="0" smtClean="0"/>
              <a:t>Post Storm Recovery and Rescue</a:t>
            </a:r>
          </a:p>
        </p:txBody>
      </p:sp>
      <p:pic>
        <p:nvPicPr>
          <p:cNvPr id="9220" name="Picture 6" descr="prep - last minut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633788"/>
            <a:ext cx="4648200" cy="322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5CFAA9A2-CA42-4A11-A991-A9A9538F31D3}" type="slidenum">
              <a:rPr lang="en-US" altLang="en-US" sz="1400"/>
              <a:pPr eaLnBrk="1" hangingPunct="1"/>
              <a:t>27</a:t>
            </a:fld>
            <a:endParaRPr lang="en-US" altLang="en-US" sz="1400"/>
          </a:p>
        </p:txBody>
      </p:sp>
    </p:spTree>
  </p:cSld>
  <p:clrMapOvr>
    <a:masterClrMapping/>
  </p:clrMapOvr>
  <p:transition>
    <p:zoom dir="in"/>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373875" y="131763"/>
            <a:ext cx="5943600" cy="1265238"/>
          </a:xfrm>
        </p:spPr>
        <p:txBody>
          <a:bodyPr/>
          <a:lstStyle/>
          <a:p>
            <a:pPr eaLnBrk="1" hangingPunct="1"/>
            <a:r>
              <a:rPr lang="en-US" altLang="en-US" sz="2800" dirty="0" smtClean="0"/>
              <a:t>Obey USCG Waterways Closures</a:t>
            </a:r>
          </a:p>
        </p:txBody>
      </p:sp>
      <p:sp>
        <p:nvSpPr>
          <p:cNvPr id="20483" name="Rectangle 3"/>
          <p:cNvSpPr>
            <a:spLocks noGrp="1" noChangeArrowheads="1"/>
          </p:cNvSpPr>
          <p:nvPr>
            <p:ph type="body" idx="1"/>
          </p:nvPr>
        </p:nvSpPr>
        <p:spPr>
          <a:xfrm>
            <a:off x="0" y="1600200"/>
            <a:ext cx="4876800" cy="4525963"/>
          </a:xfrm>
        </p:spPr>
        <p:txBody>
          <a:bodyPr/>
          <a:lstStyle/>
          <a:p>
            <a:pPr eaLnBrk="1" hangingPunct="1"/>
            <a:r>
              <a:rPr lang="en-US" altLang="en-US" sz="3200" smtClean="0"/>
              <a:t>Post-hurricane efforts focus on commercial traffic (e.g., gasoline)</a:t>
            </a:r>
          </a:p>
          <a:p>
            <a:pPr eaLnBrk="1" hangingPunct="1"/>
            <a:r>
              <a:rPr lang="en-US" altLang="en-US" sz="3200" smtClean="0"/>
              <a:t>Law enforcement efforts </a:t>
            </a:r>
          </a:p>
          <a:p>
            <a:pPr eaLnBrk="1" hangingPunct="1"/>
            <a:r>
              <a:rPr lang="en-US" altLang="en-US" sz="3200" smtClean="0"/>
              <a:t>Don’t become a problem</a:t>
            </a:r>
          </a:p>
        </p:txBody>
      </p:sp>
      <p:pic>
        <p:nvPicPr>
          <p:cNvPr id="20484" name="Picture 4" descr="Img38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114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SCN66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27635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6"/>
          <p:cNvSpPr txBox="1">
            <a:spLocks noChangeArrowheads="1"/>
          </p:cNvSpPr>
          <p:nvPr/>
        </p:nvSpPr>
        <p:spPr bwMode="auto">
          <a:xfrm>
            <a:off x="5867400" y="3200400"/>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algn="ctr" eaLnBrk="1" hangingPunct="1">
              <a:spcBef>
                <a:spcPct val="50000"/>
              </a:spcBef>
              <a:buFontTx/>
              <a:buNone/>
            </a:pPr>
            <a:r>
              <a:rPr lang="en-US" altLang="en-US" sz="2800" b="1">
                <a:solidFill>
                  <a:srgbClr val="FF0000"/>
                </a:solidFill>
              </a:rPr>
              <a:t>Propane Tank</a:t>
            </a:r>
          </a:p>
        </p:txBody>
      </p:sp>
      <p:sp>
        <p:nvSpPr>
          <p:cNvPr id="20487" name="Text Box 7"/>
          <p:cNvSpPr txBox="1">
            <a:spLocks noChangeArrowheads="1"/>
          </p:cNvSpPr>
          <p:nvPr/>
        </p:nvSpPr>
        <p:spPr bwMode="auto">
          <a:xfrm>
            <a:off x="5715000" y="4191000"/>
            <a:ext cx="297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spcBef>
                <a:spcPct val="50000"/>
              </a:spcBef>
              <a:buFontTx/>
              <a:buNone/>
            </a:pPr>
            <a:r>
              <a:rPr lang="en-US" altLang="en-US" sz="2800" b="1">
                <a:solidFill>
                  <a:srgbClr val="FF0000"/>
                </a:solidFill>
              </a:rPr>
              <a:t>AC and Refrig.</a:t>
            </a:r>
          </a:p>
        </p:txBody>
      </p:sp>
      <p:sp>
        <p:nvSpPr>
          <p:cNvPr id="20488"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B599B6CB-DFFC-4DD9-9393-B32A2C15C1D6}" type="slidenum">
              <a:rPr lang="en-US" altLang="en-US" sz="1400"/>
              <a:pPr eaLnBrk="1" hangingPunct="1"/>
              <a:t>28</a:t>
            </a:fld>
            <a:endParaRPr lang="en-US" altLang="en-US" sz="1400"/>
          </a:p>
        </p:txBody>
      </p:sp>
    </p:spTree>
  </p:cSld>
  <p:clrMapOvr>
    <a:masterClrMapping/>
  </p:clrMapOvr>
  <p:transition>
    <p:zoom dir="in"/>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dirty="0" smtClean="0"/>
              <a:t>When Waterways Re-open:</a:t>
            </a:r>
          </a:p>
        </p:txBody>
      </p:sp>
      <p:sp>
        <p:nvSpPr>
          <p:cNvPr id="20483" name="Rectangle 3"/>
          <p:cNvSpPr>
            <a:spLocks noGrp="1" noChangeArrowheads="1"/>
          </p:cNvSpPr>
          <p:nvPr>
            <p:ph type="body" idx="4294967295"/>
          </p:nvPr>
        </p:nvSpPr>
        <p:spPr>
          <a:xfrm>
            <a:off x="228600" y="1219200"/>
            <a:ext cx="5334000" cy="5334000"/>
          </a:xfrm>
        </p:spPr>
        <p:txBody>
          <a:bodyPr/>
          <a:lstStyle/>
          <a:p>
            <a:pPr eaLnBrk="1" hangingPunct="1"/>
            <a:r>
              <a:rPr lang="en-US" altLang="en-US" sz="3200" dirty="0" smtClean="0"/>
              <a:t>Use extreme caution!! </a:t>
            </a:r>
          </a:p>
          <a:p>
            <a:pPr eaLnBrk="1" hangingPunct="1"/>
            <a:r>
              <a:rPr lang="en-US" altLang="en-US" sz="3200" dirty="0" smtClean="0"/>
              <a:t>Navigation Aids moved / missing</a:t>
            </a:r>
          </a:p>
          <a:p>
            <a:pPr eaLnBrk="1" hangingPunct="1"/>
            <a:r>
              <a:rPr lang="en-US" altLang="en-US" sz="3200" dirty="0" smtClean="0"/>
              <a:t>Submerged/floating debris</a:t>
            </a:r>
          </a:p>
          <a:p>
            <a:pPr eaLnBrk="1" hangingPunct="1"/>
            <a:r>
              <a:rPr lang="en-US" altLang="en-US" sz="3200" dirty="0" smtClean="0"/>
              <a:t>Shoaling; channel changes</a:t>
            </a:r>
          </a:p>
          <a:p>
            <a:pPr eaLnBrk="1" hangingPunct="1"/>
            <a:r>
              <a:rPr lang="en-US" altLang="en-US" sz="3200" dirty="0" smtClean="0"/>
              <a:t>Floating debris</a:t>
            </a:r>
          </a:p>
          <a:p>
            <a:pPr eaLnBrk="1" hangingPunct="1"/>
            <a:r>
              <a:rPr lang="en-US" altLang="en-US" sz="3200" dirty="0" smtClean="0"/>
              <a:t>Report hazards </a:t>
            </a:r>
          </a:p>
          <a:p>
            <a:pPr eaLnBrk="1" hangingPunct="1"/>
            <a:r>
              <a:rPr lang="en-US" altLang="en-US" sz="3200" dirty="0" smtClean="0"/>
              <a:t>Use “Vessel Lost &amp; Found” </a:t>
            </a:r>
          </a:p>
        </p:txBody>
      </p:sp>
      <p:pic>
        <p:nvPicPr>
          <p:cNvPr id="21508" name="Picture 5" descr="Img32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2954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DSCN66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3434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C931EDA8-1AF4-4753-8852-BF2952D6FEB0}" type="slidenum">
              <a:rPr lang="en-US" altLang="en-US" sz="1400"/>
              <a:pPr eaLnBrk="1" hangingPunct="1"/>
              <a:t>29</a:t>
            </a:fld>
            <a:endParaRPr lang="en-US" altLang="en-US" sz="140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left)">
                                      <p:cBhvr>
                                        <p:cTn id="7" dur="10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wipe(left)">
                                      <p:cBhvr>
                                        <p:cTn id="12" dur="10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1"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wipe(left)">
                                      <p:cBhvr>
                                        <p:cTn id="17" dur="1000"/>
                                        <p:tgtEl>
                                          <p:spTgt spid="20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1"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wipe(left)">
                                      <p:cBhvr>
                                        <p:cTn id="22" dur="1000"/>
                                        <p:tgtEl>
                                          <p:spTgt spid="20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1"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wipe(left)">
                                      <p:cBhvr>
                                        <p:cTn id="27" dur="1000"/>
                                        <p:tgtEl>
                                          <p:spTgt spid="204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1" nodeType="clickEffect">
                                  <p:stCondLst>
                                    <p:cond delay="0"/>
                                  </p:stCondLst>
                                  <p:childTnLst>
                                    <p:set>
                                      <p:cBhvr>
                                        <p:cTn id="31" dur="1" fill="hold">
                                          <p:stCondLst>
                                            <p:cond delay="0"/>
                                          </p:stCondLst>
                                        </p:cTn>
                                        <p:tgtEl>
                                          <p:spTgt spid="20483">
                                            <p:txEl>
                                              <p:pRg st="5" end="5"/>
                                            </p:txEl>
                                          </p:spTgt>
                                        </p:tgtEl>
                                        <p:attrNameLst>
                                          <p:attrName>style.visibility</p:attrName>
                                        </p:attrNameLst>
                                      </p:cBhvr>
                                      <p:to>
                                        <p:strVal val="visible"/>
                                      </p:to>
                                    </p:set>
                                    <p:animEffect transition="in" filter="wipe(left)">
                                      <p:cBhvr>
                                        <p:cTn id="32" dur="1000"/>
                                        <p:tgtEl>
                                          <p:spTgt spid="204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1" nodeType="clickEffect">
                                  <p:stCondLst>
                                    <p:cond delay="0"/>
                                  </p:stCondLst>
                                  <p:childTnLst>
                                    <p:set>
                                      <p:cBhvr>
                                        <p:cTn id="36" dur="1" fill="hold">
                                          <p:stCondLst>
                                            <p:cond delay="0"/>
                                          </p:stCondLst>
                                        </p:cTn>
                                        <p:tgtEl>
                                          <p:spTgt spid="20483">
                                            <p:txEl>
                                              <p:pRg st="6" end="6"/>
                                            </p:txEl>
                                          </p:spTgt>
                                        </p:tgtEl>
                                        <p:attrNameLst>
                                          <p:attrName>style.visibility</p:attrName>
                                        </p:attrNameLst>
                                      </p:cBhvr>
                                      <p:to>
                                        <p:strVal val="visible"/>
                                      </p:to>
                                    </p:set>
                                    <p:animEffect transition="in" filter="wipe(left)">
                                      <p:cBhvr>
                                        <p:cTn id="37" dur="10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1" uiExpand="1" build="p" bldLvl="3" advAuto="300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Grp="1" noChangeArrowheads="1"/>
          </p:cNvSpPr>
          <p:nvPr>
            <p:ph type="title"/>
          </p:nvPr>
        </p:nvSpPr>
        <p:spPr>
          <a:xfrm>
            <a:off x="838200" y="362671"/>
            <a:ext cx="7315200" cy="788988"/>
          </a:xfrm>
        </p:spPr>
        <p:txBody>
          <a:bodyPr/>
          <a:lstStyle/>
          <a:p>
            <a:pPr eaLnBrk="1" hangingPunct="1"/>
            <a:r>
              <a:rPr lang="en-US" altLang="en-US" dirty="0" smtClean="0"/>
              <a:t>Ian, Sept. 28-30, 2022</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6DAD5A01-7262-4E28-838C-6A49C73E9102}" type="slidenum">
              <a:rPr lang="en-US" altLang="en-US" sz="1400"/>
              <a:pPr eaLnBrk="1" hangingPunct="1"/>
              <a:t>3</a:t>
            </a:fld>
            <a:endParaRPr lang="en-US" altLang="en-US" sz="1400"/>
          </a:p>
        </p:txBody>
      </p:sp>
      <p:sp>
        <p:nvSpPr>
          <p:cNvPr id="3" name="TextBox 2"/>
          <p:cNvSpPr txBox="1"/>
          <p:nvPr/>
        </p:nvSpPr>
        <p:spPr>
          <a:xfrm>
            <a:off x="228600" y="1828800"/>
            <a:ext cx="2895600" cy="1938992"/>
          </a:xfrm>
          <a:prstGeom prst="rect">
            <a:avLst/>
          </a:prstGeom>
          <a:noFill/>
        </p:spPr>
        <p:txBody>
          <a:bodyPr wrap="square" rtlCol="0">
            <a:spAutoFit/>
          </a:bodyPr>
          <a:lstStyle/>
          <a:p>
            <a:r>
              <a:rPr lang="en-US" sz="2000" dirty="0" smtClean="0"/>
              <a:t> </a:t>
            </a:r>
            <a:r>
              <a:rPr lang="en-US" sz="2400" dirty="0" smtClean="0"/>
              <a:t>Category 4</a:t>
            </a:r>
          </a:p>
          <a:p>
            <a:r>
              <a:rPr lang="en-US" sz="2000" dirty="0"/>
              <a:t> </a:t>
            </a:r>
            <a:r>
              <a:rPr lang="en-US" sz="2000" dirty="0" smtClean="0">
                <a:solidFill>
                  <a:srgbClr val="FF0000"/>
                </a:solidFill>
              </a:rPr>
              <a:t>Winds: 150 mph</a:t>
            </a:r>
          </a:p>
          <a:p>
            <a:r>
              <a:rPr lang="en-US" sz="2000" dirty="0"/>
              <a:t> </a:t>
            </a:r>
            <a:r>
              <a:rPr lang="en-US" sz="2000" dirty="0" smtClean="0">
                <a:solidFill>
                  <a:srgbClr val="FF0000"/>
                </a:solidFill>
              </a:rPr>
              <a:t>Storm Surge: 13.8+ </a:t>
            </a:r>
            <a:r>
              <a:rPr lang="en-US" sz="2000" dirty="0" err="1" smtClean="0">
                <a:solidFill>
                  <a:srgbClr val="FF0000"/>
                </a:solidFill>
              </a:rPr>
              <a:t>ft</a:t>
            </a:r>
            <a:endParaRPr lang="en-US" sz="2000" dirty="0" smtClean="0">
              <a:solidFill>
                <a:srgbClr val="FF0000"/>
              </a:solidFill>
            </a:endParaRPr>
          </a:p>
          <a:p>
            <a:r>
              <a:rPr lang="en-US" sz="2000" dirty="0"/>
              <a:t> </a:t>
            </a:r>
            <a:r>
              <a:rPr lang="en-US" sz="2000" dirty="0" smtClean="0"/>
              <a:t>100+ Deaths</a:t>
            </a:r>
          </a:p>
          <a:p>
            <a:r>
              <a:rPr lang="en-US" sz="2000" dirty="0"/>
              <a:t> </a:t>
            </a:r>
            <a:r>
              <a:rPr lang="en-US" sz="2000" dirty="0" smtClean="0"/>
              <a:t>$113B damages</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627" y="1808018"/>
            <a:ext cx="6089073" cy="4059382"/>
          </a:xfrm>
          <a:prstGeom prst="rect">
            <a:avLst/>
          </a:prstGeom>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SCN75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3188"/>
            <a:ext cx="7315200"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p:txBody>
          <a:bodyPr/>
          <a:lstStyle/>
          <a:p>
            <a:pPr eaLnBrk="1" hangingPunct="1"/>
            <a:r>
              <a:rPr lang="en-US" altLang="en-US" smtClean="0"/>
              <a:t>Remember this Marina?</a:t>
            </a:r>
          </a:p>
        </p:txBody>
      </p:sp>
      <p:sp>
        <p:nvSpPr>
          <p:cNvPr id="2253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E4AB294B-AEDB-4333-ABDB-A8CB3B49738C}" type="slidenum">
              <a:rPr lang="en-US" altLang="en-US" sz="1400"/>
              <a:pPr eaLnBrk="1" hangingPunct="1"/>
              <a:t>30</a:t>
            </a:fld>
            <a:endParaRPr lang="en-US" altLang="en-US" sz="1400"/>
          </a:p>
        </p:txBody>
      </p:sp>
    </p:spTree>
  </p:cSld>
  <p:clrMapOvr>
    <a:masterClrMapping/>
  </p:clrMapOvr>
  <p:transition>
    <p:zoom dir="in"/>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urr-ivan-20040916-0645-g12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573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Grp="1" noChangeArrowheads="1"/>
          </p:cNvSpPr>
          <p:nvPr>
            <p:ph type="title"/>
          </p:nvPr>
        </p:nvSpPr>
        <p:spPr>
          <a:xfrm>
            <a:off x="2514600" y="304800"/>
            <a:ext cx="4267200" cy="788988"/>
          </a:xfrm>
        </p:spPr>
        <p:txBody>
          <a:bodyPr/>
          <a:lstStyle/>
          <a:p>
            <a:pPr eaLnBrk="1" hangingPunct="1"/>
            <a:r>
              <a:rPr lang="en-US" altLang="en-US" dirty="0" smtClean="0"/>
              <a:t>Along came Ivan</a:t>
            </a:r>
          </a:p>
        </p:txBody>
      </p:sp>
      <p:sp>
        <p:nvSpPr>
          <p:cNvPr id="2355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164642CE-F4F9-4E4B-AF26-BCBC0D34D808}" type="slidenum">
              <a:rPr lang="en-US" altLang="en-US" sz="1400"/>
              <a:pPr eaLnBrk="1" hangingPunct="1"/>
              <a:t>31</a:t>
            </a:fld>
            <a:endParaRPr lang="en-US" altLang="en-US" sz="1400"/>
          </a:p>
        </p:txBody>
      </p:sp>
    </p:spTree>
  </p:cSld>
  <p:clrMapOvr>
    <a:masterClrMapping/>
  </p:clrMapOvr>
  <p:transition>
    <p:zoom dir="in"/>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Img32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954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5"/>
          <p:cNvSpPr>
            <a:spLocks noGrp="1" noChangeArrowheads="1"/>
          </p:cNvSpPr>
          <p:nvPr>
            <p:ph type="title"/>
          </p:nvPr>
        </p:nvSpPr>
        <p:spPr/>
        <p:txBody>
          <a:bodyPr/>
          <a:lstStyle/>
          <a:p>
            <a:pPr eaLnBrk="1" hangingPunct="1"/>
            <a:r>
              <a:rPr lang="en-US" altLang="en-US" smtClean="0"/>
              <a:t>And the Marina Became</a:t>
            </a:r>
          </a:p>
        </p:txBody>
      </p:sp>
      <p:pic>
        <p:nvPicPr>
          <p:cNvPr id="24580" name="Picture 6" descr="Img33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7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08646B75-385A-47B7-BEA4-52768F5DEBB3}" type="slidenum">
              <a:rPr lang="en-US" altLang="en-US" sz="1400"/>
              <a:pPr eaLnBrk="1" hangingPunct="1"/>
              <a:t>32</a:t>
            </a:fld>
            <a:endParaRPr lang="en-US" altLang="en-US" sz="1400"/>
          </a:p>
        </p:txBody>
      </p:sp>
    </p:spTree>
  </p:cSld>
  <p:clrMapOvr>
    <a:masterClrMapping/>
  </p:clrMapOvr>
  <p:transition>
    <p:zoom dir="in"/>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914400" y="381000"/>
            <a:ext cx="7315200" cy="788988"/>
          </a:xfrm>
        </p:spPr>
        <p:txBody>
          <a:bodyPr/>
          <a:lstStyle/>
          <a:p>
            <a:pPr eaLnBrk="1" hangingPunct="1"/>
            <a:r>
              <a:rPr lang="en-US" altLang="en-US" dirty="0" smtClean="0"/>
              <a:t>Lessons Learned from Storms</a:t>
            </a:r>
          </a:p>
        </p:txBody>
      </p:sp>
      <p:sp>
        <p:nvSpPr>
          <p:cNvPr id="12291" name="Rectangle 3"/>
          <p:cNvSpPr>
            <a:spLocks noGrp="1" noChangeArrowheads="1"/>
          </p:cNvSpPr>
          <p:nvPr>
            <p:ph type="body" idx="4294967295"/>
          </p:nvPr>
        </p:nvSpPr>
        <p:spPr>
          <a:xfrm>
            <a:off x="457200" y="1981200"/>
            <a:ext cx="8229600" cy="4724400"/>
          </a:xfrm>
        </p:spPr>
        <p:txBody>
          <a:bodyPr/>
          <a:lstStyle/>
          <a:p>
            <a:pPr eaLnBrk="1" hangingPunct="1">
              <a:lnSpc>
                <a:spcPct val="90000"/>
              </a:lnSpc>
            </a:pPr>
            <a:r>
              <a:rPr lang="en-US" altLang="en-US" dirty="0" smtClean="0"/>
              <a:t>Barrier Islands are only speed bumps for large waves riding atop storm surge</a:t>
            </a:r>
          </a:p>
          <a:p>
            <a:pPr eaLnBrk="1" hangingPunct="1">
              <a:lnSpc>
                <a:spcPct val="90000"/>
              </a:lnSpc>
            </a:pPr>
            <a:r>
              <a:rPr lang="en-US" altLang="en-US" dirty="0" smtClean="0"/>
              <a:t>Bayous and canals get very crowded</a:t>
            </a:r>
          </a:p>
          <a:p>
            <a:pPr eaLnBrk="1" hangingPunct="1">
              <a:lnSpc>
                <a:spcPct val="90000"/>
              </a:lnSpc>
            </a:pPr>
            <a:r>
              <a:rPr lang="en-US" altLang="en-US" dirty="0" smtClean="0"/>
              <a:t>One inadequately anchored vessel can cause a lot of damage</a:t>
            </a:r>
          </a:p>
          <a:p>
            <a:pPr eaLnBrk="1" hangingPunct="1">
              <a:lnSpc>
                <a:spcPct val="90000"/>
              </a:lnSpc>
            </a:pPr>
            <a:r>
              <a:rPr lang="en-US" altLang="en-US" dirty="0" smtClean="0"/>
              <a:t>Nowhere is safe, but some places are better than others</a:t>
            </a:r>
          </a:p>
        </p:txBody>
      </p:sp>
      <p:sp>
        <p:nvSpPr>
          <p:cNvPr id="133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976FA687-1D65-4569-8BE2-2F27F0783829}" type="slidenum">
              <a:rPr lang="en-US" altLang="en-US" sz="1400"/>
              <a:pPr eaLnBrk="1" hangingPunct="1"/>
              <a:t>33</a:t>
            </a:fld>
            <a:endParaRPr lang="en-US" altLang="en-US" sz="140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1" nodeType="afterEffect">
                                  <p:stCondLst>
                                    <p:cond delay="250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wipe(left)">
                                      <p:cBhvr>
                                        <p:cTn id="7" dur="1000"/>
                                        <p:tgtEl>
                                          <p:spTgt spid="12291">
                                            <p:txEl>
                                              <p:pRg st="0" end="0"/>
                                            </p:txEl>
                                          </p:spTgt>
                                        </p:tgtEl>
                                      </p:cBhvr>
                                    </p:animEffect>
                                  </p:childTnLst>
                                </p:cTn>
                              </p:par>
                            </p:childTnLst>
                          </p:cTn>
                        </p:par>
                        <p:par>
                          <p:cTn id="8" fill="hold">
                            <p:stCondLst>
                              <p:cond delay="3500"/>
                            </p:stCondLst>
                            <p:childTnLst>
                              <p:par>
                                <p:cTn id="9" presetID="22" presetClass="entr" presetSubtype="8" fill="hold" grpId="1" nodeType="afterEffect">
                                  <p:stCondLst>
                                    <p:cond delay="2500"/>
                                  </p:stCondLst>
                                  <p:childTnLst>
                                    <p:set>
                                      <p:cBhvr>
                                        <p:cTn id="10" dur="1" fill="hold">
                                          <p:stCondLst>
                                            <p:cond delay="0"/>
                                          </p:stCondLst>
                                        </p:cTn>
                                        <p:tgtEl>
                                          <p:spTgt spid="12291">
                                            <p:txEl>
                                              <p:pRg st="1" end="1"/>
                                            </p:txEl>
                                          </p:spTgt>
                                        </p:tgtEl>
                                        <p:attrNameLst>
                                          <p:attrName>style.visibility</p:attrName>
                                        </p:attrNameLst>
                                      </p:cBhvr>
                                      <p:to>
                                        <p:strVal val="visible"/>
                                      </p:to>
                                    </p:set>
                                    <p:animEffect transition="in" filter="wipe(left)">
                                      <p:cBhvr>
                                        <p:cTn id="11" dur="1000"/>
                                        <p:tgtEl>
                                          <p:spTgt spid="12291">
                                            <p:txEl>
                                              <p:pRg st="1" end="1"/>
                                            </p:txEl>
                                          </p:spTgt>
                                        </p:tgtEl>
                                      </p:cBhvr>
                                    </p:animEffect>
                                  </p:childTnLst>
                                </p:cTn>
                              </p:par>
                            </p:childTnLst>
                          </p:cTn>
                        </p:par>
                        <p:par>
                          <p:cTn id="12" fill="hold">
                            <p:stCondLst>
                              <p:cond delay="7000"/>
                            </p:stCondLst>
                            <p:childTnLst>
                              <p:par>
                                <p:cTn id="13" presetID="22" presetClass="entr" presetSubtype="8" fill="hold" grpId="1" nodeType="afterEffect">
                                  <p:stCondLst>
                                    <p:cond delay="2500"/>
                                  </p:stCondLst>
                                  <p:childTnLst>
                                    <p:set>
                                      <p:cBhvr>
                                        <p:cTn id="14" dur="1" fill="hold">
                                          <p:stCondLst>
                                            <p:cond delay="0"/>
                                          </p:stCondLst>
                                        </p:cTn>
                                        <p:tgtEl>
                                          <p:spTgt spid="12291">
                                            <p:txEl>
                                              <p:pRg st="2" end="2"/>
                                            </p:txEl>
                                          </p:spTgt>
                                        </p:tgtEl>
                                        <p:attrNameLst>
                                          <p:attrName>style.visibility</p:attrName>
                                        </p:attrNameLst>
                                      </p:cBhvr>
                                      <p:to>
                                        <p:strVal val="visible"/>
                                      </p:to>
                                    </p:set>
                                    <p:animEffect transition="in" filter="wipe(left)">
                                      <p:cBhvr>
                                        <p:cTn id="15" dur="1000"/>
                                        <p:tgtEl>
                                          <p:spTgt spid="12291">
                                            <p:txEl>
                                              <p:pRg st="2" end="2"/>
                                            </p:txEl>
                                          </p:spTgt>
                                        </p:tgtEl>
                                      </p:cBhvr>
                                    </p:animEffect>
                                  </p:childTnLst>
                                </p:cTn>
                              </p:par>
                            </p:childTnLst>
                          </p:cTn>
                        </p:par>
                        <p:par>
                          <p:cTn id="16" fill="hold">
                            <p:stCondLst>
                              <p:cond delay="10500"/>
                            </p:stCondLst>
                            <p:childTnLst>
                              <p:par>
                                <p:cTn id="17" presetID="22" presetClass="entr" presetSubtype="8" fill="hold" grpId="1" nodeType="afterEffect">
                                  <p:stCondLst>
                                    <p:cond delay="2500"/>
                                  </p:stCondLst>
                                  <p:childTnLst>
                                    <p:set>
                                      <p:cBhvr>
                                        <p:cTn id="18" dur="1" fill="hold">
                                          <p:stCondLst>
                                            <p:cond delay="0"/>
                                          </p:stCondLst>
                                        </p:cTn>
                                        <p:tgtEl>
                                          <p:spTgt spid="12291">
                                            <p:txEl>
                                              <p:pRg st="3" end="3"/>
                                            </p:txEl>
                                          </p:spTgt>
                                        </p:tgtEl>
                                        <p:attrNameLst>
                                          <p:attrName>style.visibility</p:attrName>
                                        </p:attrNameLst>
                                      </p:cBhvr>
                                      <p:to>
                                        <p:strVal val="visible"/>
                                      </p:to>
                                    </p:set>
                                    <p:animEffect transition="in" filter="wipe(left)">
                                      <p:cBhvr>
                                        <p:cTn id="19" dur="1000"/>
                                        <p:tgtEl>
                                          <p:spTgt spid="12291">
                                            <p:txEl>
                                              <p:pRg st="3" end="3"/>
                                            </p:txEl>
                                          </p:spTgt>
                                        </p:tgtEl>
                                      </p:cBhvr>
                                    </p:animEffect>
                                  </p:childTnLst>
                                </p:cTn>
                              </p:par>
                            </p:childTnLst>
                          </p:cTn>
                        </p:par>
                        <p:par>
                          <p:cTn id="20" fill="hold">
                            <p:stCondLst>
                              <p:cond delay="14000"/>
                            </p:stCondLst>
                            <p:childTnLst>
                              <p:par>
                                <p:cTn id="21" presetID="22" presetClass="entr" presetSubtype="8" fill="hold" grpId="0" nodeType="afterEffect">
                                  <p:stCondLst>
                                    <p:cond delay="2500"/>
                                  </p:stCondLst>
                                  <p:childTnLst>
                                    <p:set>
                                      <p:cBhvr>
                                        <p:cTn id="22" dur="1" fill="hold">
                                          <p:stCondLst>
                                            <p:cond delay="0"/>
                                          </p:stCondLst>
                                        </p:cTn>
                                        <p:tgtEl>
                                          <p:spTgt spid="12291">
                                            <p:txEl>
                                              <p:pRg st="0" end="0"/>
                                            </p:txEl>
                                          </p:spTgt>
                                        </p:tgtEl>
                                        <p:attrNameLst>
                                          <p:attrName>style.visibility</p:attrName>
                                        </p:attrNameLst>
                                      </p:cBhvr>
                                      <p:to>
                                        <p:strVal val="visible"/>
                                      </p:to>
                                    </p:set>
                                    <p:animEffect transition="in" filter="wipe(left)">
                                      <p:cBhvr>
                                        <p:cTn id="23" dur="1000"/>
                                        <p:tgtEl>
                                          <p:spTgt spid="12291">
                                            <p:txEl>
                                              <p:pRg st="0" end="0"/>
                                            </p:txEl>
                                          </p:spTgt>
                                        </p:tgtEl>
                                      </p:cBhvr>
                                    </p:animEffect>
                                  </p:childTnLst>
                                </p:cTn>
                              </p:par>
                            </p:childTnLst>
                          </p:cTn>
                        </p:par>
                        <p:par>
                          <p:cTn id="24" fill="hold" nodeType="afterGroup">
                            <p:stCondLst>
                              <p:cond delay="17500"/>
                            </p:stCondLst>
                            <p:childTnLst>
                              <p:par>
                                <p:cTn id="25" presetID="22" presetClass="entr" presetSubtype="8" fill="hold" grpId="0" nodeType="afterEffect">
                                  <p:stCondLst>
                                    <p:cond delay="2500"/>
                                  </p:stCondLst>
                                  <p:childTnLst>
                                    <p:set>
                                      <p:cBhvr>
                                        <p:cTn id="26" dur="1" fill="hold">
                                          <p:stCondLst>
                                            <p:cond delay="0"/>
                                          </p:stCondLst>
                                        </p:cTn>
                                        <p:tgtEl>
                                          <p:spTgt spid="12291">
                                            <p:txEl>
                                              <p:pRg st="1" end="1"/>
                                            </p:txEl>
                                          </p:spTgt>
                                        </p:tgtEl>
                                        <p:attrNameLst>
                                          <p:attrName>style.visibility</p:attrName>
                                        </p:attrNameLst>
                                      </p:cBhvr>
                                      <p:to>
                                        <p:strVal val="visible"/>
                                      </p:to>
                                    </p:set>
                                    <p:animEffect transition="in" filter="wipe(left)">
                                      <p:cBhvr>
                                        <p:cTn id="27" dur="1000"/>
                                        <p:tgtEl>
                                          <p:spTgt spid="12291">
                                            <p:txEl>
                                              <p:pRg st="1" end="1"/>
                                            </p:txEl>
                                          </p:spTgt>
                                        </p:tgtEl>
                                      </p:cBhvr>
                                    </p:animEffect>
                                  </p:childTnLst>
                                </p:cTn>
                              </p:par>
                            </p:childTnLst>
                          </p:cTn>
                        </p:par>
                        <p:par>
                          <p:cTn id="28" fill="hold" nodeType="afterGroup">
                            <p:stCondLst>
                              <p:cond delay="21000"/>
                            </p:stCondLst>
                            <p:childTnLst>
                              <p:par>
                                <p:cTn id="29" presetID="22" presetClass="entr" presetSubtype="8" fill="hold" grpId="0" nodeType="afterEffect">
                                  <p:stCondLst>
                                    <p:cond delay="2500"/>
                                  </p:stCondLst>
                                  <p:childTnLst>
                                    <p:set>
                                      <p:cBhvr>
                                        <p:cTn id="30" dur="1" fill="hold">
                                          <p:stCondLst>
                                            <p:cond delay="0"/>
                                          </p:stCondLst>
                                        </p:cTn>
                                        <p:tgtEl>
                                          <p:spTgt spid="12291">
                                            <p:txEl>
                                              <p:pRg st="2" end="2"/>
                                            </p:txEl>
                                          </p:spTgt>
                                        </p:tgtEl>
                                        <p:attrNameLst>
                                          <p:attrName>style.visibility</p:attrName>
                                        </p:attrNameLst>
                                      </p:cBhvr>
                                      <p:to>
                                        <p:strVal val="visible"/>
                                      </p:to>
                                    </p:set>
                                    <p:animEffect transition="in" filter="wipe(left)">
                                      <p:cBhvr>
                                        <p:cTn id="31" dur="1000"/>
                                        <p:tgtEl>
                                          <p:spTgt spid="12291">
                                            <p:txEl>
                                              <p:pRg st="2" end="2"/>
                                            </p:txEl>
                                          </p:spTgt>
                                        </p:tgtEl>
                                      </p:cBhvr>
                                    </p:animEffect>
                                  </p:childTnLst>
                                </p:cTn>
                              </p:par>
                            </p:childTnLst>
                          </p:cTn>
                        </p:par>
                        <p:par>
                          <p:cTn id="32" fill="hold" nodeType="afterGroup">
                            <p:stCondLst>
                              <p:cond delay="24500"/>
                            </p:stCondLst>
                            <p:childTnLst>
                              <p:par>
                                <p:cTn id="33" presetID="22" presetClass="entr" presetSubtype="8" fill="hold" grpId="0" nodeType="afterEffect">
                                  <p:stCondLst>
                                    <p:cond delay="2500"/>
                                  </p:stCondLst>
                                  <p:childTnLst>
                                    <p:set>
                                      <p:cBhvr>
                                        <p:cTn id="34" dur="1" fill="hold">
                                          <p:stCondLst>
                                            <p:cond delay="0"/>
                                          </p:stCondLst>
                                        </p:cTn>
                                        <p:tgtEl>
                                          <p:spTgt spid="12291">
                                            <p:txEl>
                                              <p:pRg st="3" end="3"/>
                                            </p:txEl>
                                          </p:spTgt>
                                        </p:tgtEl>
                                        <p:attrNameLst>
                                          <p:attrName>style.visibility</p:attrName>
                                        </p:attrNameLst>
                                      </p:cBhvr>
                                      <p:to>
                                        <p:strVal val="visible"/>
                                      </p:to>
                                    </p:set>
                                    <p:animEffect transition="in" filter="wipe(left)">
                                      <p:cBhvr>
                                        <p:cTn id="35" dur="1000"/>
                                        <p:tgtEl>
                                          <p:spTgt spid="122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bldLvl="3" advAuto="3000"/>
      <p:bldP spid="12291" grpId="1" build="p" bldLvl="3" advAuto="300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2800" dirty="0" smtClean="0"/>
              <a:t>Dry Storage </a:t>
            </a:r>
          </a:p>
        </p:txBody>
      </p:sp>
      <p:sp>
        <p:nvSpPr>
          <p:cNvPr id="25603" name="Rectangle 3"/>
          <p:cNvSpPr>
            <a:spLocks noGrp="1" noChangeArrowheads="1"/>
          </p:cNvSpPr>
          <p:nvPr>
            <p:ph type="body" idx="1"/>
          </p:nvPr>
        </p:nvSpPr>
        <p:spPr>
          <a:xfrm>
            <a:off x="381000" y="1447800"/>
            <a:ext cx="2590800" cy="4876800"/>
          </a:xfrm>
        </p:spPr>
        <p:txBody>
          <a:bodyPr/>
          <a:lstStyle/>
          <a:p>
            <a:pPr eaLnBrk="1" hangingPunct="1"/>
            <a:r>
              <a:rPr lang="en-US" altLang="en-US" sz="3200" dirty="0" smtClean="0"/>
              <a:t>Not designed for storms</a:t>
            </a:r>
          </a:p>
        </p:txBody>
      </p:sp>
      <p:pic>
        <p:nvPicPr>
          <p:cNvPr id="25604" name="Picture 4" descr="marina rack - andr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52400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8C9E131B-CCC3-4D2D-82A4-0972A1CBEE6A}" type="slidenum">
              <a:rPr lang="en-US" altLang="en-US" sz="1400"/>
              <a:pPr eaLnBrk="1" hangingPunct="1"/>
              <a:t>34</a:t>
            </a:fld>
            <a:endParaRPr lang="en-US" altLang="en-US" sz="1400"/>
          </a:p>
        </p:txBody>
      </p:sp>
    </p:spTree>
  </p:cSld>
  <p:clrMapOvr>
    <a:masterClrMapping/>
  </p:clrMapOvr>
  <p:transition>
    <p:zoom dir="in"/>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Img34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95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5"/>
          <p:cNvSpPr>
            <a:spLocks noGrp="1" noChangeArrowheads="1"/>
          </p:cNvSpPr>
          <p:nvPr>
            <p:ph type="title"/>
          </p:nvPr>
        </p:nvSpPr>
        <p:spPr>
          <a:xfrm>
            <a:off x="2895600" y="315912"/>
            <a:ext cx="3276600" cy="788988"/>
          </a:xfrm>
        </p:spPr>
        <p:txBody>
          <a:bodyPr/>
          <a:lstStyle/>
          <a:p>
            <a:pPr eaLnBrk="1" hangingPunct="1"/>
            <a:r>
              <a:rPr lang="en-US" altLang="en-US" sz="2800" dirty="0" smtClean="0"/>
              <a:t>In Yards</a:t>
            </a:r>
          </a:p>
        </p:txBody>
      </p:sp>
      <p:pic>
        <p:nvPicPr>
          <p:cNvPr id="26628" name="Picture 6" descr="Img32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Img38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7195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DSCN37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116388"/>
            <a:ext cx="3657600"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9D864EEB-D31D-466F-945F-4B8B9F00E294}" type="slidenum">
              <a:rPr lang="en-US" altLang="en-US" sz="1400"/>
              <a:pPr eaLnBrk="1" hangingPunct="1"/>
              <a:t>35</a:t>
            </a:fld>
            <a:endParaRPr lang="en-US" altLang="en-US" sz="140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4450" y="1924494"/>
            <a:ext cx="6438900" cy="4228211"/>
          </a:xfrm>
          <a:prstGeom prst="rect">
            <a:avLst/>
          </a:prstGeom>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300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3000"/>
                                  </p:stCondLst>
                                  <p:childTnLst>
                                    <p:set>
                                      <p:cBhvr>
                                        <p:cTn id="11" dur="1" fill="hold">
                                          <p:stCondLst>
                                            <p:cond delay="0"/>
                                          </p:stCondLst>
                                        </p:cTn>
                                        <p:tgtEl>
                                          <p:spTgt spid="26628"/>
                                        </p:tgtEl>
                                        <p:attrNameLst>
                                          <p:attrName>style.visibility</p:attrName>
                                        </p:attrNameLst>
                                      </p:cBhvr>
                                      <p:to>
                                        <p:strVal val="visible"/>
                                      </p:to>
                                    </p:set>
                                    <p:animEffect transition="in" filter="fade">
                                      <p:cBhvr>
                                        <p:cTn id="12" dur="500"/>
                                        <p:tgtEl>
                                          <p:spTgt spid="266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3000"/>
                                  </p:stCondLst>
                                  <p:childTnLst>
                                    <p:set>
                                      <p:cBhvr>
                                        <p:cTn id="16" dur="1" fill="hold">
                                          <p:stCondLst>
                                            <p:cond delay="0"/>
                                          </p:stCondLst>
                                        </p:cTn>
                                        <p:tgtEl>
                                          <p:spTgt spid="26630"/>
                                        </p:tgtEl>
                                        <p:attrNameLst>
                                          <p:attrName>style.visibility</p:attrName>
                                        </p:attrNameLst>
                                      </p:cBhvr>
                                      <p:to>
                                        <p:strVal val="visible"/>
                                      </p:to>
                                    </p:set>
                                    <p:animEffect transition="in" filter="fade">
                                      <p:cBhvr>
                                        <p:cTn id="17" dur="500"/>
                                        <p:tgtEl>
                                          <p:spTgt spid="266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3000"/>
                                  </p:stCondLst>
                                  <p:childTnLst>
                                    <p:set>
                                      <p:cBhvr>
                                        <p:cTn id="21" dur="1" fill="hold">
                                          <p:stCondLst>
                                            <p:cond delay="0"/>
                                          </p:stCondLst>
                                        </p:cTn>
                                        <p:tgtEl>
                                          <p:spTgt spid="26629"/>
                                        </p:tgtEl>
                                        <p:attrNameLst>
                                          <p:attrName>style.visibility</p:attrName>
                                        </p:attrNameLst>
                                      </p:cBhvr>
                                      <p:to>
                                        <p:strVal val="visible"/>
                                      </p:to>
                                    </p:set>
                                    <p:animEffect transition="in" filter="fade">
                                      <p:cBhvr>
                                        <p:cTn id="22" dur="500"/>
                                        <p:tgtEl>
                                          <p:spTgt spid="266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DSCN42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35814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5"/>
          <p:cNvSpPr>
            <a:spLocks noGrp="1" noChangeArrowheads="1"/>
          </p:cNvSpPr>
          <p:nvPr>
            <p:ph type="title"/>
          </p:nvPr>
        </p:nvSpPr>
        <p:spPr/>
        <p:txBody>
          <a:bodyPr/>
          <a:lstStyle/>
          <a:p>
            <a:pPr eaLnBrk="1" hangingPunct="1"/>
            <a:r>
              <a:rPr lang="en-US" altLang="en-US" sz="2800" dirty="0" smtClean="0"/>
              <a:t>Heavy Debris</a:t>
            </a:r>
          </a:p>
        </p:txBody>
      </p:sp>
      <p:pic>
        <p:nvPicPr>
          <p:cNvPr id="27652" name="Picture 6" descr="Img34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295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7" descr="DSCN64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7195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8" descr="DSCN77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114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9"/>
          <p:cNvSpPr txBox="1">
            <a:spLocks noChangeArrowheads="1"/>
          </p:cNvSpPr>
          <p:nvPr/>
        </p:nvSpPr>
        <p:spPr bwMode="auto">
          <a:xfrm>
            <a:off x="0" y="3124200"/>
            <a:ext cx="3505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spcBef>
                <a:spcPct val="50000"/>
              </a:spcBef>
              <a:buFontTx/>
              <a:buNone/>
            </a:pPr>
            <a:r>
              <a:rPr lang="en-US" altLang="en-US" sz="2800" b="1">
                <a:solidFill>
                  <a:srgbClr val="FF0000"/>
                </a:solidFill>
              </a:rPr>
              <a:t>Truck Transmission</a:t>
            </a:r>
          </a:p>
        </p:txBody>
      </p:sp>
      <p:sp>
        <p:nvSpPr>
          <p:cNvPr id="27656" name="Text Box 10"/>
          <p:cNvSpPr txBox="1">
            <a:spLocks noChangeArrowheads="1"/>
          </p:cNvSpPr>
          <p:nvPr/>
        </p:nvSpPr>
        <p:spPr bwMode="auto">
          <a:xfrm>
            <a:off x="5715000" y="3429000"/>
            <a:ext cx="320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spcBef>
                <a:spcPct val="50000"/>
              </a:spcBef>
              <a:buFontTx/>
              <a:buNone/>
            </a:pPr>
            <a:r>
              <a:rPr lang="en-US" altLang="en-US" sz="2800" b="1">
                <a:solidFill>
                  <a:srgbClr val="FF0000"/>
                </a:solidFill>
              </a:rPr>
              <a:t>Large Dumpster</a:t>
            </a:r>
          </a:p>
        </p:txBody>
      </p:sp>
      <p:sp>
        <p:nvSpPr>
          <p:cNvPr id="27657" name="Text Box 11"/>
          <p:cNvSpPr txBox="1">
            <a:spLocks noChangeArrowheads="1"/>
          </p:cNvSpPr>
          <p:nvPr/>
        </p:nvSpPr>
        <p:spPr bwMode="auto">
          <a:xfrm>
            <a:off x="0" y="4267200"/>
            <a:ext cx="358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spcBef>
                <a:spcPct val="50000"/>
              </a:spcBef>
              <a:buFontTx/>
              <a:buNone/>
            </a:pPr>
            <a:r>
              <a:rPr lang="en-US" altLang="en-US" sz="2800" b="1">
                <a:solidFill>
                  <a:srgbClr val="FF0000"/>
                </a:solidFill>
              </a:rPr>
              <a:t>Bridge Pilings</a:t>
            </a:r>
          </a:p>
        </p:txBody>
      </p:sp>
      <p:sp>
        <p:nvSpPr>
          <p:cNvPr id="27658" name="Text Box 12"/>
          <p:cNvSpPr txBox="1">
            <a:spLocks noChangeArrowheads="1"/>
          </p:cNvSpPr>
          <p:nvPr/>
        </p:nvSpPr>
        <p:spPr bwMode="auto">
          <a:xfrm>
            <a:off x="5638800" y="4343400"/>
            <a:ext cx="320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algn="ctr" eaLnBrk="1" hangingPunct="1">
              <a:spcBef>
                <a:spcPct val="50000"/>
              </a:spcBef>
              <a:buFontTx/>
              <a:buNone/>
            </a:pPr>
            <a:r>
              <a:rPr lang="en-US" altLang="en-US" sz="2800" b="1">
                <a:solidFill>
                  <a:srgbClr val="FF0000"/>
                </a:solidFill>
              </a:rPr>
              <a:t>Bridge gone</a:t>
            </a:r>
          </a:p>
        </p:txBody>
      </p:sp>
      <p:sp>
        <p:nvSpPr>
          <p:cNvPr id="27659"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9822D291-4300-4572-87EE-7D4F68AD805C}" type="slidenum">
              <a:rPr lang="en-US" altLang="en-US" sz="1400"/>
              <a:pPr eaLnBrk="1" hangingPunct="1"/>
              <a:t>36</a:t>
            </a:fld>
            <a:endParaRPr lang="en-US" altLang="en-US" sz="1400"/>
          </a:p>
        </p:txBody>
      </p:sp>
    </p:spTree>
  </p:cSld>
  <p:clrMapOvr>
    <a:masterClrMapping/>
  </p:clrMapOvr>
  <p:transition>
    <p:zoom dir="in"/>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DSCN29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39624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Grp="1" noChangeArrowheads="1"/>
          </p:cNvSpPr>
          <p:nvPr>
            <p:ph type="title"/>
          </p:nvPr>
        </p:nvSpPr>
        <p:spPr/>
        <p:txBody>
          <a:bodyPr/>
          <a:lstStyle/>
          <a:p>
            <a:pPr eaLnBrk="1" hangingPunct="1"/>
            <a:r>
              <a:rPr lang="en-US" altLang="en-US" sz="2800" dirty="0" smtClean="0"/>
              <a:t>Separated Dockage</a:t>
            </a:r>
          </a:p>
        </p:txBody>
      </p:sp>
      <p:pic>
        <p:nvPicPr>
          <p:cNvPr id="28676" name="Picture 6" descr="Wilma waterfront home sunk at dock marco is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511550"/>
            <a:ext cx="51054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Oval 7"/>
          <p:cNvSpPr>
            <a:spLocks noChangeArrowheads="1"/>
          </p:cNvSpPr>
          <p:nvPr/>
        </p:nvSpPr>
        <p:spPr bwMode="auto">
          <a:xfrm>
            <a:off x="7543800" y="5791200"/>
            <a:ext cx="1600200" cy="10668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28678" name="Oval 8"/>
          <p:cNvSpPr>
            <a:spLocks noChangeArrowheads="1"/>
          </p:cNvSpPr>
          <p:nvPr/>
        </p:nvSpPr>
        <p:spPr bwMode="auto">
          <a:xfrm>
            <a:off x="685800" y="1828800"/>
            <a:ext cx="1752600" cy="20574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endParaRPr lang="en-US" altLang="en-US"/>
          </a:p>
        </p:txBody>
      </p:sp>
      <p:sp>
        <p:nvSpPr>
          <p:cNvPr id="2867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8BB8539F-7AB5-421E-B551-C4CEEB0C8CEB}" type="slidenum">
              <a:rPr lang="en-US" altLang="en-US" sz="1400"/>
              <a:pPr eaLnBrk="1" hangingPunct="1"/>
              <a:t>37</a:t>
            </a:fld>
            <a:endParaRPr lang="en-US" altLang="en-US" sz="1400"/>
          </a:p>
        </p:txBody>
      </p:sp>
    </p:spTree>
  </p:cSld>
  <p:clrMapOvr>
    <a:masterClrMapping/>
  </p:clrMapOvr>
  <p:transition>
    <p:zoom dir="in"/>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DSCN76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5"/>
          <p:cNvSpPr>
            <a:spLocks noGrp="1" noChangeArrowheads="1"/>
          </p:cNvSpPr>
          <p:nvPr>
            <p:ph type="title"/>
          </p:nvPr>
        </p:nvSpPr>
        <p:spPr/>
        <p:txBody>
          <a:bodyPr/>
          <a:lstStyle/>
          <a:p>
            <a:pPr eaLnBrk="1" hangingPunct="1"/>
            <a:r>
              <a:rPr lang="en-US" altLang="en-US" sz="2800" dirty="0" smtClean="0"/>
              <a:t>The Mast Marks the Spot</a:t>
            </a:r>
          </a:p>
        </p:txBody>
      </p:sp>
      <p:pic>
        <p:nvPicPr>
          <p:cNvPr id="29700" name="Picture 6" descr="Img32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6004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descr="DSCN31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30688"/>
            <a:ext cx="3505200"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EB3620F4-E1B9-470E-B82B-22DB9A72A3D7}" type="slidenum">
              <a:rPr lang="en-US" altLang="en-US" sz="1400"/>
              <a:pPr eaLnBrk="1" hangingPunct="1"/>
              <a:t>38</a:t>
            </a:fld>
            <a:endParaRPr lang="en-US" altLang="en-US" sz="1400"/>
          </a:p>
        </p:txBody>
      </p:sp>
    </p:spTree>
  </p:cSld>
  <p:clrMapOvr>
    <a:masterClrMapping/>
  </p:clrMapOvr>
  <p:transition>
    <p:zoom dir="in"/>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4" descr="EC_Ivan_Waterway_Debris_TAB 22Jun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0650"/>
            <a:ext cx="84582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p:cNvSpPr>
            <a:spLocks noGrp="1" noChangeArrowheads="1"/>
          </p:cNvSpPr>
          <p:nvPr>
            <p:ph type="title"/>
          </p:nvPr>
        </p:nvSpPr>
        <p:spPr/>
        <p:txBody>
          <a:bodyPr/>
          <a:lstStyle/>
          <a:p>
            <a:pPr eaLnBrk="1" hangingPunct="1"/>
            <a:r>
              <a:rPr lang="en-US" altLang="en-US" sz="3600" smtClean="0"/>
              <a:t>Waterway Restoration</a:t>
            </a:r>
          </a:p>
        </p:txBody>
      </p:sp>
      <p:sp>
        <p:nvSpPr>
          <p:cNvPr id="307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0F95EB14-F1CC-436D-917B-8B4B4A90C4EF}" type="slidenum">
              <a:rPr lang="en-US" altLang="en-US" sz="1400"/>
              <a:pPr eaLnBrk="1" hangingPunct="1"/>
              <a:t>39</a:t>
            </a:fld>
            <a:endParaRPr lang="en-US" altLang="en-US" sz="1400"/>
          </a:p>
        </p:txBody>
      </p:sp>
    </p:spTree>
  </p:cSld>
  <p:clrMapOvr>
    <a:masterClrMapping/>
  </p:clrMapOvr>
  <p:transition>
    <p:zoom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650" y="1676400"/>
            <a:ext cx="5619750" cy="41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7" name="Text Box 106"/>
          <p:cNvSpPr txBox="1">
            <a:spLocks noChangeArrowheads="1"/>
          </p:cNvSpPr>
          <p:nvPr/>
        </p:nvSpPr>
        <p:spPr bwMode="auto">
          <a:xfrm>
            <a:off x="1847850" y="457890"/>
            <a:ext cx="6324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buFontTx/>
              <a:buNone/>
            </a:pPr>
            <a:r>
              <a:rPr lang="en-US" altLang="en-US" sz="3400" dirty="0"/>
              <a:t> </a:t>
            </a:r>
            <a:r>
              <a:rPr lang="en-US" altLang="en-US" sz="3200" dirty="0"/>
              <a:t>Hurricane Katrina  2005</a:t>
            </a:r>
          </a:p>
        </p:txBody>
      </p:sp>
      <p:sp>
        <p:nvSpPr>
          <p:cNvPr id="6148" name="Slide Number Placeholder 10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FDDA99F5-00D3-4505-ACFA-06855C7FDECD}" type="slidenum">
              <a:rPr lang="en-US" altLang="en-US" sz="1400"/>
              <a:pPr eaLnBrk="1" hangingPunct="1"/>
              <a:t>4</a:t>
            </a:fld>
            <a:endParaRPr lang="en-US" altLang="en-US" sz="1400"/>
          </a:p>
        </p:txBody>
      </p:sp>
      <p:sp>
        <p:nvSpPr>
          <p:cNvPr id="5" name="TextBox 4"/>
          <p:cNvSpPr txBox="1"/>
          <p:nvPr/>
        </p:nvSpPr>
        <p:spPr>
          <a:xfrm>
            <a:off x="400050" y="1676400"/>
            <a:ext cx="2895600" cy="1938992"/>
          </a:xfrm>
          <a:prstGeom prst="rect">
            <a:avLst/>
          </a:prstGeom>
          <a:noFill/>
        </p:spPr>
        <p:txBody>
          <a:bodyPr wrap="square" rtlCol="0">
            <a:spAutoFit/>
          </a:bodyPr>
          <a:lstStyle/>
          <a:p>
            <a:r>
              <a:rPr lang="en-US" sz="2000" dirty="0" smtClean="0"/>
              <a:t> </a:t>
            </a:r>
            <a:r>
              <a:rPr lang="en-US" sz="2400" dirty="0" smtClean="0"/>
              <a:t>Category 3</a:t>
            </a:r>
          </a:p>
          <a:p>
            <a:r>
              <a:rPr lang="en-US" sz="2000" dirty="0"/>
              <a:t> </a:t>
            </a:r>
            <a:r>
              <a:rPr lang="en-US" sz="2000" dirty="0" smtClean="0">
                <a:solidFill>
                  <a:srgbClr val="FF0000"/>
                </a:solidFill>
              </a:rPr>
              <a:t>Winds: 125 mph</a:t>
            </a:r>
          </a:p>
          <a:p>
            <a:r>
              <a:rPr lang="en-US" sz="2000" dirty="0"/>
              <a:t> </a:t>
            </a:r>
            <a:r>
              <a:rPr lang="en-US" sz="2000" dirty="0" smtClean="0">
                <a:solidFill>
                  <a:srgbClr val="FF0000"/>
                </a:solidFill>
              </a:rPr>
              <a:t>Storm Surge: 11.5+ </a:t>
            </a:r>
            <a:r>
              <a:rPr lang="en-US" sz="2000" dirty="0" err="1" smtClean="0">
                <a:solidFill>
                  <a:srgbClr val="FF0000"/>
                </a:solidFill>
              </a:rPr>
              <a:t>ft</a:t>
            </a:r>
            <a:endParaRPr lang="en-US" sz="2000" dirty="0" smtClean="0">
              <a:solidFill>
                <a:srgbClr val="FF0000"/>
              </a:solidFill>
            </a:endParaRPr>
          </a:p>
          <a:p>
            <a:r>
              <a:rPr lang="en-US" sz="2000" dirty="0"/>
              <a:t> </a:t>
            </a:r>
            <a:r>
              <a:rPr lang="en-US" sz="2000" dirty="0" smtClean="0"/>
              <a:t>1833 Deaths</a:t>
            </a:r>
          </a:p>
          <a:p>
            <a:r>
              <a:rPr lang="en-US" sz="2000" dirty="0"/>
              <a:t> </a:t>
            </a:r>
            <a:r>
              <a:rPr lang="en-US" sz="2000" dirty="0" smtClean="0"/>
              <a:t>$108B damages</a:t>
            </a:r>
            <a:endParaRPr lang="en-US" sz="2000"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200400" y="152400"/>
            <a:ext cx="2667000" cy="1143000"/>
          </a:xfrm>
        </p:spPr>
        <p:txBody>
          <a:bodyPr/>
          <a:lstStyle/>
          <a:p>
            <a:pPr eaLnBrk="1" hangingPunct="1"/>
            <a:r>
              <a:rPr lang="en-US" altLang="en-US" dirty="0" smtClean="0"/>
              <a:t>Insurance</a:t>
            </a:r>
          </a:p>
        </p:txBody>
      </p:sp>
      <p:sp>
        <p:nvSpPr>
          <p:cNvPr id="31747" name="Rectangle 3"/>
          <p:cNvSpPr>
            <a:spLocks noGrp="1" noChangeArrowheads="1"/>
          </p:cNvSpPr>
          <p:nvPr>
            <p:ph type="body" idx="1"/>
          </p:nvPr>
        </p:nvSpPr>
        <p:spPr/>
        <p:txBody>
          <a:bodyPr/>
          <a:lstStyle/>
          <a:p>
            <a:pPr eaLnBrk="1" hangingPunct="1">
              <a:lnSpc>
                <a:spcPct val="90000"/>
              </a:lnSpc>
            </a:pPr>
            <a:r>
              <a:rPr lang="en-US" altLang="en-US" smtClean="0"/>
              <a:t>Check carefully your boat insurance!</a:t>
            </a:r>
          </a:p>
          <a:p>
            <a:pPr lvl="1" eaLnBrk="1" hangingPunct="1">
              <a:lnSpc>
                <a:spcPct val="90000"/>
              </a:lnSpc>
            </a:pPr>
            <a:r>
              <a:rPr lang="en-US" altLang="en-US" smtClean="0"/>
              <a:t>What is reasonable action following the storm?</a:t>
            </a:r>
          </a:p>
          <a:p>
            <a:pPr eaLnBrk="1" hangingPunct="1">
              <a:lnSpc>
                <a:spcPct val="90000"/>
              </a:lnSpc>
            </a:pPr>
            <a:r>
              <a:rPr lang="en-US" altLang="en-US" smtClean="0"/>
              <a:t>After Katrina there were major changes and restrictions affecting recreational boaters</a:t>
            </a:r>
          </a:p>
          <a:p>
            <a:pPr eaLnBrk="1" hangingPunct="1">
              <a:lnSpc>
                <a:spcPct val="90000"/>
              </a:lnSpc>
            </a:pPr>
            <a:r>
              <a:rPr lang="en-US" altLang="en-US" smtClean="0"/>
              <a:t>Many boaters are foregoing insurance and this may increase your liability and hazard</a:t>
            </a:r>
          </a:p>
        </p:txBody>
      </p:sp>
      <p:sp>
        <p:nvSpPr>
          <p:cNvPr id="317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AAD8909C-9F8E-45D0-8F38-03679D3CBD06}" type="slidenum">
              <a:rPr lang="en-US" altLang="en-US" sz="1400"/>
              <a:pPr eaLnBrk="1" hangingPunct="1"/>
              <a:t>40</a:t>
            </a:fld>
            <a:endParaRPr lang="en-US" altLang="en-US" sz="1400"/>
          </a:p>
        </p:txBody>
      </p:sp>
    </p:spTree>
  </p:cSld>
  <p:clrMapOvr>
    <a:masterClrMapping/>
  </p:clrMapOvr>
  <p:transition>
    <p:zoom dir="in"/>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sz="2800" dirty="0" smtClean="0"/>
              <a:t>Key Points</a:t>
            </a:r>
          </a:p>
        </p:txBody>
      </p:sp>
      <p:sp>
        <p:nvSpPr>
          <p:cNvPr id="32771" name="Rectangle 4"/>
          <p:cNvSpPr>
            <a:spLocks noGrp="1" noChangeArrowheads="1"/>
          </p:cNvSpPr>
          <p:nvPr>
            <p:ph type="body" idx="1"/>
          </p:nvPr>
        </p:nvSpPr>
        <p:spPr/>
        <p:txBody>
          <a:bodyPr/>
          <a:lstStyle/>
          <a:p>
            <a:pPr eaLnBrk="1" hangingPunct="1">
              <a:lnSpc>
                <a:spcPct val="90000"/>
              </a:lnSpc>
            </a:pPr>
            <a:r>
              <a:rPr lang="en-US" altLang="en-US" sz="3200" dirty="0" smtClean="0"/>
              <a:t>Develop your hurricane plan early.</a:t>
            </a:r>
          </a:p>
          <a:p>
            <a:pPr eaLnBrk="1" hangingPunct="1">
              <a:lnSpc>
                <a:spcPct val="90000"/>
              </a:lnSpc>
            </a:pPr>
            <a:r>
              <a:rPr lang="en-US" altLang="en-US" sz="3200" dirty="0" smtClean="0"/>
              <a:t>Make all arrangements for moving and securing your vessel prior to hurricane season.</a:t>
            </a:r>
          </a:p>
          <a:p>
            <a:pPr eaLnBrk="1" hangingPunct="1">
              <a:lnSpc>
                <a:spcPct val="90000"/>
              </a:lnSpc>
            </a:pPr>
            <a:r>
              <a:rPr lang="en-US" altLang="en-US" sz="3200" dirty="0" smtClean="0"/>
              <a:t>There are insufficient safe havens. Act early!</a:t>
            </a:r>
          </a:p>
          <a:p>
            <a:pPr eaLnBrk="1" hangingPunct="1">
              <a:lnSpc>
                <a:spcPct val="90000"/>
              </a:lnSpc>
            </a:pPr>
            <a:r>
              <a:rPr lang="en-US" altLang="en-US" sz="3200" dirty="0" smtClean="0"/>
              <a:t>Do not stay on your vessel, or try to move or secure it after small craft warnings are issued.</a:t>
            </a:r>
          </a:p>
        </p:txBody>
      </p:sp>
      <p:sp>
        <p:nvSpPr>
          <p:cNvPr id="327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1B892B21-A286-43F7-BD9C-1C1DF4A655B6}" type="slidenum">
              <a:rPr lang="en-US" altLang="en-US" sz="1400"/>
              <a:pPr eaLnBrk="1" hangingPunct="1"/>
              <a:t>41</a:t>
            </a:fld>
            <a:endParaRPr lang="en-US" altLang="en-US" sz="1400"/>
          </a:p>
        </p:txBody>
      </p:sp>
    </p:spTree>
  </p:cSld>
  <p:clrMapOvr>
    <a:masterClrMapping/>
  </p:clrMapOvr>
  <p:transition>
    <p:zoom dir="in"/>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z="2800" dirty="0" smtClean="0"/>
              <a:t>Key Points II</a:t>
            </a:r>
          </a:p>
        </p:txBody>
      </p:sp>
      <p:sp>
        <p:nvSpPr>
          <p:cNvPr id="33795" name="Rectangle 3"/>
          <p:cNvSpPr>
            <a:spLocks noGrp="1" noChangeArrowheads="1"/>
          </p:cNvSpPr>
          <p:nvPr>
            <p:ph type="body" idx="1"/>
          </p:nvPr>
        </p:nvSpPr>
        <p:spPr/>
        <p:txBody>
          <a:bodyPr/>
          <a:lstStyle/>
          <a:p>
            <a:pPr eaLnBrk="1" hangingPunct="1"/>
            <a:r>
              <a:rPr lang="en-US" altLang="en-US" dirty="0" smtClean="0"/>
              <a:t>Don’t be fooled by the lull or calm as the storm eye passes. The second half will soon strike.</a:t>
            </a:r>
          </a:p>
          <a:p>
            <a:pPr eaLnBrk="1" hangingPunct="1"/>
            <a:r>
              <a:rPr lang="en-US" altLang="en-US" dirty="0" smtClean="0"/>
              <a:t>Stay tuned to official bulletins. Don’t return to your vessel until told it is safe to do so.</a:t>
            </a:r>
          </a:p>
          <a:p>
            <a:pPr eaLnBrk="1" hangingPunct="1"/>
            <a:r>
              <a:rPr lang="en-US" altLang="en-US" dirty="0" smtClean="0"/>
              <a:t>Vessels that sink during a storm are not considered boating accidents.</a:t>
            </a:r>
          </a:p>
        </p:txBody>
      </p:sp>
      <p:sp>
        <p:nvSpPr>
          <p:cNvPr id="337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25D0EAE7-C563-45EE-927E-02FBE425F410}" type="slidenum">
              <a:rPr lang="en-US" altLang="en-US" sz="1400"/>
              <a:pPr eaLnBrk="1" hangingPunct="1"/>
              <a:t>42</a:t>
            </a:fld>
            <a:endParaRPr lang="en-US" altLang="en-US" sz="1400"/>
          </a:p>
        </p:txBody>
      </p:sp>
    </p:spTree>
  </p:cSld>
  <p:clrMapOvr>
    <a:masterClrMapping/>
  </p:clrMapOvr>
  <p:transition>
    <p:zoom dir="in"/>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z="2800" dirty="0" smtClean="0"/>
              <a:t>Key points III</a:t>
            </a:r>
          </a:p>
        </p:txBody>
      </p:sp>
      <p:sp>
        <p:nvSpPr>
          <p:cNvPr id="34819" name="Rectangle 3"/>
          <p:cNvSpPr>
            <a:spLocks noGrp="1" noChangeArrowheads="1"/>
          </p:cNvSpPr>
          <p:nvPr>
            <p:ph type="body" idx="1"/>
          </p:nvPr>
        </p:nvSpPr>
        <p:spPr>
          <a:xfrm>
            <a:off x="381000" y="1447800"/>
            <a:ext cx="5638800" cy="4876800"/>
          </a:xfrm>
        </p:spPr>
        <p:txBody>
          <a:bodyPr/>
          <a:lstStyle/>
          <a:p>
            <a:pPr eaLnBrk="1" hangingPunct="1">
              <a:lnSpc>
                <a:spcPct val="90000"/>
              </a:lnSpc>
            </a:pPr>
            <a:r>
              <a:rPr lang="en-US" altLang="en-US" smtClean="0"/>
              <a:t>Sunken vessels must be removed from the water. Do not abandon a sunken vessel.</a:t>
            </a:r>
          </a:p>
          <a:p>
            <a:pPr eaLnBrk="1" hangingPunct="1">
              <a:lnSpc>
                <a:spcPct val="90000"/>
              </a:lnSpc>
            </a:pPr>
            <a:r>
              <a:rPr lang="en-US" altLang="en-US" smtClean="0"/>
              <a:t>Your life is more valuable than your property. Do not allow yourself to become a hurricane statistic!</a:t>
            </a:r>
          </a:p>
        </p:txBody>
      </p:sp>
      <p:pic>
        <p:nvPicPr>
          <p:cNvPr id="34820" name="Picture 4" descr="preparations late venice - gabrie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6670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5EB9CEA3-67FB-4194-A859-1B0E30BE3BEC}" type="slidenum">
              <a:rPr lang="en-US" altLang="en-US" sz="1400"/>
              <a:pPr eaLnBrk="1" hangingPunct="1"/>
              <a:t>43</a:t>
            </a:fld>
            <a:endParaRPr lang="en-US" altLang="en-US" sz="1400"/>
          </a:p>
        </p:txBody>
      </p:sp>
    </p:spTree>
  </p:cSld>
  <p:clrMapOvr>
    <a:masterClrMapping/>
  </p:clrMapOvr>
  <p:transition>
    <p:zoom dir="in"/>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hurr-ivan-20040916-0645-g12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WordArt 7"/>
          <p:cNvSpPr>
            <a:spLocks noChangeArrowheads="1" noChangeShapeType="1" noTextEdit="1"/>
          </p:cNvSpPr>
          <p:nvPr/>
        </p:nvSpPr>
        <p:spPr bwMode="auto">
          <a:xfrm>
            <a:off x="914400" y="2971800"/>
            <a:ext cx="2438400" cy="2436813"/>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contourClr>
                <a:srgbClr val="FFE701"/>
              </a:contourClr>
            </a:sp3d>
          </a:bodyPr>
          <a:lstStyle/>
          <a:p>
            <a:pPr algn="ctr">
              <a:buFontTx/>
              <a:buNone/>
            </a:pPr>
            <a:r>
              <a:rPr lang="en-US" kern="10">
                <a:ln w="9525">
                  <a:round/>
                  <a:headEnd/>
                  <a:tailEnd/>
                </a:ln>
                <a:gradFill rotWithShape="1">
                  <a:gsLst>
                    <a:gs pos="0">
                      <a:srgbClr val="FFE701"/>
                    </a:gs>
                    <a:gs pos="100000">
                      <a:srgbClr val="FE3E02"/>
                    </a:gs>
                  </a:gsLst>
                  <a:lin ang="5400000" scaled="1"/>
                </a:gradFill>
                <a:latin typeface="Impact" panose="020B0806030902050204" pitchFamily="34" charset="0"/>
              </a:rPr>
              <a:t>End</a:t>
            </a:r>
          </a:p>
          <a:p>
            <a:pPr algn="ctr">
              <a:buFontTx/>
              <a:buNone/>
            </a:pPr>
            <a:r>
              <a:rPr lang="en-US" kern="10">
                <a:ln w="9525">
                  <a:round/>
                  <a:headEnd/>
                  <a:tailEnd/>
                </a:ln>
                <a:gradFill rotWithShape="1">
                  <a:gsLst>
                    <a:gs pos="0">
                      <a:srgbClr val="FFE701"/>
                    </a:gs>
                    <a:gs pos="100000">
                      <a:srgbClr val="FE3E02"/>
                    </a:gs>
                  </a:gsLst>
                  <a:lin ang="5400000" scaled="1"/>
                </a:gradFill>
                <a:latin typeface="Impact" panose="020B0806030902050204" pitchFamily="34" charset="0"/>
              </a:rPr>
              <a:t>Questions?</a:t>
            </a:r>
          </a:p>
        </p:txBody>
      </p:sp>
      <p:pic>
        <p:nvPicPr>
          <p:cNvPr id="358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363913"/>
            <a:ext cx="4191000"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9"/>
          <p:cNvSpPr txBox="1">
            <a:spLocks noChangeArrowheads="1"/>
          </p:cNvSpPr>
          <p:nvPr/>
        </p:nvSpPr>
        <p:spPr bwMode="auto">
          <a:xfrm>
            <a:off x="5181600" y="3657600"/>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spcBef>
                <a:spcPct val="50000"/>
              </a:spcBef>
              <a:buFontTx/>
              <a:buNone/>
            </a:pPr>
            <a:r>
              <a:rPr lang="en-US" altLang="en-US" sz="2800" b="1">
                <a:solidFill>
                  <a:srgbClr val="FF0000"/>
                </a:solidFill>
              </a:rPr>
              <a:t>Katrina</a:t>
            </a:r>
          </a:p>
        </p:txBody>
      </p:sp>
      <p:sp>
        <p:nvSpPr>
          <p:cNvPr id="358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EB26BE7D-4639-4BDC-848E-20080D9F2115}" type="slidenum">
              <a:rPr lang="en-US" altLang="en-US" sz="1400"/>
              <a:pPr eaLnBrk="1" hangingPunct="1"/>
              <a:t>44</a:t>
            </a:fld>
            <a:endParaRPr lang="en-US" altLang="en-US" sz="1400"/>
          </a:p>
        </p:txBody>
      </p:sp>
    </p:spTree>
  </p:cSld>
  <p:clrMapOvr>
    <a:masterClrMapping/>
  </p:clrMapOvr>
  <p:transition>
    <p:zoom dir="in"/>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smtClean="0"/>
              <a:t>References</a:t>
            </a:r>
          </a:p>
        </p:txBody>
      </p:sp>
      <p:sp>
        <p:nvSpPr>
          <p:cNvPr id="36867" name="Rectangle 3"/>
          <p:cNvSpPr>
            <a:spLocks noGrp="1" noChangeArrowheads="1"/>
          </p:cNvSpPr>
          <p:nvPr>
            <p:ph type="body" idx="1"/>
          </p:nvPr>
        </p:nvSpPr>
        <p:spPr>
          <a:xfrm>
            <a:off x="381000" y="1447800"/>
            <a:ext cx="8534400" cy="5181600"/>
          </a:xfrm>
        </p:spPr>
        <p:txBody>
          <a:bodyPr/>
          <a:lstStyle/>
          <a:p>
            <a:pPr eaLnBrk="1" hangingPunct="1">
              <a:lnSpc>
                <a:spcPct val="80000"/>
              </a:lnSpc>
            </a:pPr>
            <a:r>
              <a:rPr lang="en-US" altLang="en-US" sz="2400" i="1" smtClean="0"/>
              <a:t>Hurricane Manual for Marine Interests,</a:t>
            </a:r>
            <a:r>
              <a:rPr lang="en-US" altLang="en-US" sz="2400" smtClean="0"/>
              <a:t> Escambia County Department of Public Safety, FL, 2006</a:t>
            </a:r>
          </a:p>
          <a:p>
            <a:pPr eaLnBrk="1" hangingPunct="1">
              <a:lnSpc>
                <a:spcPct val="80000"/>
              </a:lnSpc>
            </a:pPr>
            <a:r>
              <a:rPr lang="en-US" altLang="en-US" sz="2400" i="1" smtClean="0"/>
              <a:t>Marine Hurricane Information, </a:t>
            </a:r>
            <a:r>
              <a:rPr lang="en-US" altLang="en-US" sz="2400" smtClean="0"/>
              <a:t>Florida Marine Insurance Agency, 2000</a:t>
            </a:r>
          </a:p>
          <a:p>
            <a:pPr eaLnBrk="1" hangingPunct="1">
              <a:lnSpc>
                <a:spcPct val="80000"/>
              </a:lnSpc>
            </a:pPr>
            <a:r>
              <a:rPr lang="en-US" altLang="en-US" sz="2400" i="1" smtClean="0"/>
              <a:t>Hurricane Warning, </a:t>
            </a:r>
            <a:r>
              <a:rPr lang="en-US" altLang="en-US" sz="2400" smtClean="0"/>
              <a:t>BoatUS, 2005</a:t>
            </a:r>
          </a:p>
          <a:p>
            <a:pPr eaLnBrk="1" hangingPunct="1">
              <a:lnSpc>
                <a:spcPct val="80000"/>
              </a:lnSpc>
            </a:pPr>
            <a:r>
              <a:rPr lang="en-US" altLang="en-US" sz="2400" i="1" smtClean="0"/>
              <a:t>Rough Weather Seamanship</a:t>
            </a:r>
            <a:r>
              <a:rPr lang="en-US" altLang="en-US" sz="2400" smtClean="0"/>
              <a:t>, Marshall, R., McGraw-Hill</a:t>
            </a:r>
          </a:p>
          <a:p>
            <a:pPr eaLnBrk="1" hangingPunct="1">
              <a:lnSpc>
                <a:spcPct val="80000"/>
              </a:lnSpc>
            </a:pPr>
            <a:r>
              <a:rPr lang="en-US" altLang="en-US" sz="2400" smtClean="0">
                <a:hlinkClick r:id="rId3"/>
              </a:rPr>
              <a:t>www.nhc.noaa.gov/HAW2/english/maine_safety.shtml</a:t>
            </a:r>
            <a:endParaRPr lang="en-US" altLang="en-US" sz="2400" smtClean="0"/>
          </a:p>
          <a:p>
            <a:pPr eaLnBrk="1" hangingPunct="1">
              <a:lnSpc>
                <a:spcPct val="80000"/>
              </a:lnSpc>
            </a:pPr>
            <a:r>
              <a:rPr lang="en-US" altLang="en-US" sz="2400" smtClean="0">
                <a:hlinkClick r:id="rId4"/>
              </a:rPr>
              <a:t>www.boatsafe.com/nauticalKnowHow/6198tip2.htm</a:t>
            </a:r>
            <a:endParaRPr lang="en-US" altLang="en-US" sz="2400" smtClean="0"/>
          </a:p>
          <a:p>
            <a:pPr eaLnBrk="1" hangingPunct="1">
              <a:lnSpc>
                <a:spcPct val="80000"/>
              </a:lnSpc>
            </a:pPr>
            <a:r>
              <a:rPr lang="en-US" altLang="en-US" sz="2400" i="1" smtClean="0">
                <a:hlinkClick r:id="rId5"/>
              </a:rPr>
              <a:t>www.lsuagcenter.com/environmental/fisheries/recreation+your+boat+during+hurricane</a:t>
            </a:r>
            <a:endParaRPr lang="en-US" altLang="en-US" sz="2400" i="1" smtClean="0"/>
          </a:p>
          <a:p>
            <a:pPr eaLnBrk="1" hangingPunct="1">
              <a:lnSpc>
                <a:spcPct val="80000"/>
              </a:lnSpc>
            </a:pPr>
            <a:r>
              <a:rPr lang="en-US" altLang="en-US" sz="2400" i="1" smtClean="0"/>
              <a:t>Manatee Sail &amp; Power Squadron Hurricane Team</a:t>
            </a:r>
          </a:p>
        </p:txBody>
      </p:sp>
      <p:sp>
        <p:nvSpPr>
          <p:cNvPr id="3686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4C6230C2-ADD4-4422-B96A-ED897E8F1900}" type="slidenum">
              <a:rPr lang="en-US" altLang="en-US" sz="1400"/>
              <a:pPr eaLnBrk="1" hangingPunct="1"/>
              <a:t>45</a:t>
            </a:fld>
            <a:endParaRPr lang="en-US" altLang="en-US" sz="1400"/>
          </a:p>
        </p:txBody>
      </p:sp>
    </p:spTree>
  </p:cSld>
  <p:clrMapOvr>
    <a:masterClrMapping/>
  </p:clrMapOvr>
  <p:transition>
    <p:zoom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650" y="1676400"/>
            <a:ext cx="5619750" cy="41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7" name="Text Box 106"/>
          <p:cNvSpPr txBox="1">
            <a:spLocks noChangeArrowheads="1"/>
          </p:cNvSpPr>
          <p:nvPr/>
        </p:nvSpPr>
        <p:spPr bwMode="auto">
          <a:xfrm>
            <a:off x="2362200" y="381000"/>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buFontTx/>
              <a:buNone/>
            </a:pPr>
            <a:r>
              <a:rPr lang="en-US" altLang="en-US" sz="3200" dirty="0"/>
              <a:t> Hurricane </a:t>
            </a:r>
            <a:r>
              <a:rPr lang="en-US" altLang="en-US" sz="3200" dirty="0" smtClean="0"/>
              <a:t>Ivan  2004</a:t>
            </a:r>
            <a:endParaRPr lang="en-US" altLang="en-US" sz="3200" dirty="0"/>
          </a:p>
        </p:txBody>
      </p:sp>
      <p:sp>
        <p:nvSpPr>
          <p:cNvPr id="6148" name="Slide Number Placeholder 10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FDDA99F5-00D3-4505-ACFA-06855C7FDECD}" type="slidenum">
              <a:rPr lang="en-US" altLang="en-US" sz="1400"/>
              <a:pPr eaLnBrk="1" hangingPunct="1"/>
              <a:t>5</a:t>
            </a:fld>
            <a:endParaRPr lang="en-US" altLang="en-US" sz="1400"/>
          </a:p>
        </p:txBody>
      </p:sp>
      <p:sp>
        <p:nvSpPr>
          <p:cNvPr id="5" name="TextBox 4"/>
          <p:cNvSpPr txBox="1"/>
          <p:nvPr/>
        </p:nvSpPr>
        <p:spPr>
          <a:xfrm>
            <a:off x="400050" y="1676400"/>
            <a:ext cx="2895600" cy="2246769"/>
          </a:xfrm>
          <a:prstGeom prst="rect">
            <a:avLst/>
          </a:prstGeom>
          <a:noFill/>
        </p:spPr>
        <p:txBody>
          <a:bodyPr wrap="square" rtlCol="0">
            <a:spAutoFit/>
          </a:bodyPr>
          <a:lstStyle/>
          <a:p>
            <a:r>
              <a:rPr lang="en-US" sz="2000" dirty="0" smtClean="0"/>
              <a:t> </a:t>
            </a:r>
            <a:r>
              <a:rPr lang="en-US" sz="2400" dirty="0" smtClean="0"/>
              <a:t>Category 3</a:t>
            </a:r>
          </a:p>
          <a:p>
            <a:r>
              <a:rPr lang="en-US" sz="2000" dirty="0"/>
              <a:t> </a:t>
            </a:r>
            <a:r>
              <a:rPr lang="en-US" sz="2000" dirty="0" smtClean="0">
                <a:solidFill>
                  <a:srgbClr val="FF0000"/>
                </a:solidFill>
              </a:rPr>
              <a:t>Winds: 120 mph</a:t>
            </a:r>
          </a:p>
          <a:p>
            <a:r>
              <a:rPr lang="en-US" sz="2000" dirty="0"/>
              <a:t> </a:t>
            </a:r>
            <a:r>
              <a:rPr lang="en-US" sz="2000" dirty="0" smtClean="0">
                <a:solidFill>
                  <a:srgbClr val="FF0000"/>
                </a:solidFill>
              </a:rPr>
              <a:t>Storm Surge: 10 - 15 </a:t>
            </a:r>
            <a:r>
              <a:rPr lang="en-US" sz="2000" dirty="0" err="1" smtClean="0">
                <a:solidFill>
                  <a:srgbClr val="FF0000"/>
                </a:solidFill>
              </a:rPr>
              <a:t>ft</a:t>
            </a:r>
            <a:endParaRPr lang="en-US" sz="2000" dirty="0" smtClean="0">
              <a:solidFill>
                <a:srgbClr val="FF0000"/>
              </a:solidFill>
            </a:endParaRPr>
          </a:p>
          <a:p>
            <a:r>
              <a:rPr lang="en-US" sz="2000" dirty="0"/>
              <a:t> </a:t>
            </a:r>
            <a:r>
              <a:rPr lang="en-US" sz="2000" dirty="0" smtClean="0"/>
              <a:t>123 Deaths</a:t>
            </a:r>
          </a:p>
          <a:p>
            <a:r>
              <a:rPr lang="en-US" sz="2000" dirty="0"/>
              <a:t> </a:t>
            </a:r>
            <a:r>
              <a:rPr lang="en-US" sz="2000" dirty="0" smtClean="0"/>
              <a:t>$20.5B damages</a:t>
            </a:r>
            <a:endParaRPr lang="en-US" sz="2000" dirty="0"/>
          </a:p>
        </p:txBody>
      </p:sp>
    </p:spTree>
    <p:extLst>
      <p:ext uri="{BB962C8B-B14F-4D97-AF65-F5344CB8AC3E}">
        <p14:creationId xmlns:p14="http://schemas.microsoft.com/office/powerpoint/2010/main" val="2006839799"/>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DSCN75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16038"/>
            <a:ext cx="7391400" cy="554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5"/>
          <p:cNvSpPr>
            <a:spLocks noGrp="1" noChangeArrowheads="1"/>
          </p:cNvSpPr>
          <p:nvPr>
            <p:ph type="title"/>
          </p:nvPr>
        </p:nvSpPr>
        <p:spPr>
          <a:xfrm>
            <a:off x="914400" y="327025"/>
            <a:ext cx="7315200" cy="788988"/>
          </a:xfrm>
        </p:spPr>
        <p:txBody>
          <a:bodyPr/>
          <a:lstStyle/>
          <a:p>
            <a:pPr eaLnBrk="1" hangingPunct="1"/>
            <a:r>
              <a:rPr lang="en-US" altLang="en-US" sz="3200" dirty="0" smtClean="0"/>
              <a:t>Ivan: Pre-Storm Marina</a:t>
            </a: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AD3C5E64-CB0D-4C9F-8778-7D003CEFCAD3}" type="slidenum">
              <a:rPr lang="en-US" altLang="en-US" sz="1400"/>
              <a:pPr eaLnBrk="1" hangingPunct="1"/>
              <a:t>6</a:t>
            </a:fld>
            <a:endParaRPr lang="en-US" altLang="en-US" sz="1400"/>
          </a:p>
        </p:txBody>
      </p:sp>
      <p:sp>
        <p:nvSpPr>
          <p:cNvPr id="2" name="TextBox 1"/>
          <p:cNvSpPr txBox="1"/>
          <p:nvPr/>
        </p:nvSpPr>
        <p:spPr>
          <a:xfrm>
            <a:off x="3352800" y="6168601"/>
            <a:ext cx="3200400" cy="461665"/>
          </a:xfrm>
          <a:prstGeom prst="rect">
            <a:avLst/>
          </a:prstGeom>
          <a:noFill/>
        </p:spPr>
        <p:txBody>
          <a:bodyPr wrap="square" rtlCol="0">
            <a:spAutoFit/>
          </a:bodyPr>
          <a:lstStyle/>
          <a:p>
            <a:pPr>
              <a:buNone/>
            </a:pPr>
            <a:r>
              <a:rPr lang="en-US" sz="2400" dirty="0" smtClean="0"/>
              <a:t>Remember this image</a:t>
            </a:r>
            <a:endParaRPr lang="en-US" sz="2400"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143000"/>
            <a:ext cx="7772400" cy="5029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143000"/>
            <a:ext cx="7772400" cy="50292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143000"/>
            <a:ext cx="7772400" cy="5029200"/>
          </a:xfrm>
          <a:prstGeom prst="rect">
            <a:avLst/>
          </a:prstGeom>
        </p:spPr>
      </p:pic>
      <p:sp>
        <p:nvSpPr>
          <p:cNvPr id="8195" name="Rectangle 5"/>
          <p:cNvSpPr>
            <a:spLocks noGrp="1" noChangeArrowheads="1"/>
          </p:cNvSpPr>
          <p:nvPr>
            <p:ph type="title"/>
          </p:nvPr>
        </p:nvSpPr>
        <p:spPr>
          <a:xfrm>
            <a:off x="914400" y="327025"/>
            <a:ext cx="7315200" cy="788988"/>
          </a:xfrm>
        </p:spPr>
        <p:txBody>
          <a:bodyPr/>
          <a:lstStyle/>
          <a:p>
            <a:pPr eaLnBrk="1" hangingPunct="1"/>
            <a:r>
              <a:rPr lang="en-US" altLang="en-US" sz="3200" dirty="0" smtClean="0"/>
              <a:t>Hurricane Characteristics: Winds</a:t>
            </a: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AD3C5E64-CB0D-4C9F-8778-7D003CEFCAD3}" type="slidenum">
              <a:rPr lang="en-US" altLang="en-US" sz="1400"/>
              <a:pPr eaLnBrk="1" hangingPunct="1"/>
              <a:t>7</a:t>
            </a:fld>
            <a:endParaRPr lang="en-US" altLang="en-US" sz="1400"/>
          </a:p>
        </p:txBody>
      </p:sp>
    </p:spTree>
    <p:extLst>
      <p:ext uri="{BB962C8B-B14F-4D97-AF65-F5344CB8AC3E}">
        <p14:creationId xmlns:p14="http://schemas.microsoft.com/office/powerpoint/2010/main" val="1411408059"/>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Grp="1" noChangeArrowheads="1"/>
          </p:cNvSpPr>
          <p:nvPr>
            <p:ph type="title"/>
          </p:nvPr>
        </p:nvSpPr>
        <p:spPr>
          <a:xfrm>
            <a:off x="914400" y="327025"/>
            <a:ext cx="7315200" cy="788988"/>
          </a:xfrm>
        </p:spPr>
        <p:txBody>
          <a:bodyPr/>
          <a:lstStyle/>
          <a:p>
            <a:pPr eaLnBrk="1" hangingPunct="1"/>
            <a:r>
              <a:rPr lang="en-US" altLang="en-US" sz="3200" dirty="0" smtClean="0"/>
              <a:t>Hurricane Characteristics: Winds</a:t>
            </a: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AD3C5E64-CB0D-4C9F-8778-7D003CEFCAD3}" type="slidenum">
              <a:rPr lang="en-US" altLang="en-US" sz="1400"/>
              <a:pPr eaLnBrk="1" hangingPunct="1"/>
              <a:t>8</a:t>
            </a:fld>
            <a:endParaRPr lang="en-US" altLang="en-US" sz="1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213349"/>
            <a:ext cx="6629400" cy="54395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213349"/>
            <a:ext cx="6629400" cy="5439508"/>
          </a:xfrm>
          <a:prstGeom prst="rect">
            <a:avLst/>
          </a:prstGeom>
        </p:spPr>
      </p:pic>
    </p:spTree>
    <p:extLst>
      <p:ext uri="{BB962C8B-B14F-4D97-AF65-F5344CB8AC3E}">
        <p14:creationId xmlns:p14="http://schemas.microsoft.com/office/powerpoint/2010/main" val="3999851113"/>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Grp="1" noChangeArrowheads="1"/>
          </p:cNvSpPr>
          <p:nvPr>
            <p:ph type="title"/>
          </p:nvPr>
        </p:nvSpPr>
        <p:spPr>
          <a:xfrm>
            <a:off x="914400" y="327025"/>
            <a:ext cx="7315200" cy="788988"/>
          </a:xfrm>
        </p:spPr>
        <p:txBody>
          <a:bodyPr/>
          <a:lstStyle/>
          <a:p>
            <a:pPr eaLnBrk="1" hangingPunct="1"/>
            <a:r>
              <a:rPr lang="en-US" altLang="en-US" sz="3200" dirty="0" smtClean="0"/>
              <a:t>Hurricane Characteristics: Winds</a:t>
            </a: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Arial" panose="020B0604020202020204" pitchFamily="34" charset="0"/>
              </a:defRPr>
            </a:lvl1pPr>
            <a:lvl2pPr marL="742950" indent="-285750" eaLnBrk="0" hangingPunct="0">
              <a:defRPr sz="3600">
                <a:solidFill>
                  <a:schemeClr val="bg1"/>
                </a:solidFill>
                <a:latin typeface="Arial" panose="020B0604020202020204" pitchFamily="34" charset="0"/>
              </a:defRPr>
            </a:lvl2pPr>
            <a:lvl3pPr marL="1143000" indent="-228600" eaLnBrk="0" hangingPunct="0">
              <a:defRPr sz="3600">
                <a:solidFill>
                  <a:schemeClr val="bg1"/>
                </a:solidFill>
                <a:latin typeface="Arial" panose="020B0604020202020204" pitchFamily="34" charset="0"/>
              </a:defRPr>
            </a:lvl3pPr>
            <a:lvl4pPr marL="1600200" indent="-228600" eaLnBrk="0" hangingPunct="0">
              <a:defRPr sz="3600">
                <a:solidFill>
                  <a:schemeClr val="bg1"/>
                </a:solidFill>
                <a:latin typeface="Arial" panose="020B0604020202020204" pitchFamily="34" charset="0"/>
              </a:defRPr>
            </a:lvl4pPr>
            <a:lvl5pPr marL="2057400" indent="-228600" eaLnBrk="0" hangingPunct="0">
              <a:defRPr sz="36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bg1"/>
                </a:solidFill>
                <a:latin typeface="Arial" panose="020B0604020202020204" pitchFamily="34" charset="0"/>
              </a:defRPr>
            </a:lvl9pPr>
          </a:lstStyle>
          <a:p>
            <a:pPr eaLnBrk="1" hangingPunct="1"/>
            <a:fld id="{AD3C5E64-CB0D-4C9F-8778-7D003CEFCAD3}" type="slidenum">
              <a:rPr lang="en-US" altLang="en-US" sz="1400"/>
              <a:pPr eaLnBrk="1" hangingPunct="1"/>
              <a:t>9</a:t>
            </a:fld>
            <a:endParaRPr lang="en-US" altLang="en-US" sz="1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582" y="1143000"/>
            <a:ext cx="5585618" cy="5585618"/>
          </a:xfrm>
          <a:prstGeom prst="rect">
            <a:avLst/>
          </a:prstGeom>
        </p:spPr>
      </p:pic>
    </p:spTree>
    <p:extLst>
      <p:ext uri="{BB962C8B-B14F-4D97-AF65-F5344CB8AC3E}">
        <p14:creationId xmlns:p14="http://schemas.microsoft.com/office/powerpoint/2010/main" val="3075279365"/>
      </p:ext>
    </p:extLst>
  </p:cSld>
  <p:clrMapOvr>
    <a:masterClrMapping/>
  </p:clrMapOvr>
  <p:transition>
    <p:zoom dir="in"/>
  </p:transition>
  <p:timing>
    <p:tnLst>
      <p:par>
        <p:cTn id="1" dur="indefinite" restart="never" nodeType="tmRoot"/>
      </p:par>
    </p:tnLst>
  </p:timing>
</p:sld>
</file>

<file path=ppt/theme/theme1.xml><?xml version="1.0" encoding="utf-8"?>
<a:theme xmlns:a="http://schemas.openxmlformats.org/drawingml/2006/main" name="Blue Seminar">
  <a:themeElements>
    <a:clrScheme name="Blue Semin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 Semin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6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600" b="0" i="0" u="none" strike="noStrike" cap="none" normalizeH="0" baseline="0" smtClean="0">
            <a:ln>
              <a:noFill/>
            </a:ln>
            <a:solidFill>
              <a:schemeClr val="bg1"/>
            </a:solidFill>
            <a:effectLst/>
            <a:latin typeface="Arial" charset="0"/>
          </a:defRPr>
        </a:defPPr>
      </a:lstStyle>
    </a:lnDef>
  </a:objectDefaults>
  <a:extraClrSchemeLst>
    <a:extraClrScheme>
      <a:clrScheme name="Blue Semin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Semin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Semin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Semin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Semin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Semin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Semina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Semin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Semin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Semin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Semin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Semin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Design Template</Template>
  <TotalTime>7065</TotalTime>
  <Words>3918</Words>
  <Application>Microsoft Office PowerPoint</Application>
  <PresentationFormat>On-screen Show (4:3)</PresentationFormat>
  <Paragraphs>579</Paragraphs>
  <Slides>45</Slides>
  <Notes>42</Notes>
  <HiddenSlides>2</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1" baseType="lpstr">
      <vt:lpstr>Arial</vt:lpstr>
      <vt:lpstr>Impact</vt:lpstr>
      <vt:lpstr>Times New Roman</vt:lpstr>
      <vt:lpstr>Wingdings</vt:lpstr>
      <vt:lpstr>Blue Seminar</vt:lpstr>
      <vt:lpstr>Clip</vt:lpstr>
      <vt:lpstr>Hurricane Preparation for Boaters</vt:lpstr>
      <vt:lpstr>First, let’s get our priorities straight: People Homes Businesses Boats</vt:lpstr>
      <vt:lpstr>Ian, Sept. 28-30, 2022</vt:lpstr>
      <vt:lpstr>PowerPoint Presentation</vt:lpstr>
      <vt:lpstr>PowerPoint Presentation</vt:lpstr>
      <vt:lpstr>Ivan: Pre-Storm Marina</vt:lpstr>
      <vt:lpstr>Hurricane Characteristics: Winds</vt:lpstr>
      <vt:lpstr>Hurricane Characteristics: Winds</vt:lpstr>
      <vt:lpstr>Hurricane Characteristics: Winds</vt:lpstr>
      <vt:lpstr>Hurricane Characteristics: Storm Surge</vt:lpstr>
      <vt:lpstr>Hurricane Characteristics: Storm Surge</vt:lpstr>
      <vt:lpstr>Hurricane Characteristics: Storm Surge</vt:lpstr>
      <vt:lpstr>Hurricane Preparation</vt:lpstr>
      <vt:lpstr>Hurricane Preparation (Prior to May)</vt:lpstr>
      <vt:lpstr>Storm Plan – Do It Now!</vt:lpstr>
      <vt:lpstr>PowerPoint Presentation</vt:lpstr>
      <vt:lpstr>Approaching Storm</vt:lpstr>
      <vt:lpstr>Approaching Storm</vt:lpstr>
      <vt:lpstr>Approaching Storm</vt:lpstr>
      <vt:lpstr>Approaching Storm</vt:lpstr>
      <vt:lpstr>Hurricane Hole</vt:lpstr>
      <vt:lpstr>Hurricane Anchoring</vt:lpstr>
      <vt:lpstr>Storm Ready</vt:lpstr>
      <vt:lpstr>Chafing Gear</vt:lpstr>
      <vt:lpstr>How Long?</vt:lpstr>
      <vt:lpstr>You are responsible</vt:lpstr>
      <vt:lpstr>Post Storm Recovery and Rescue</vt:lpstr>
      <vt:lpstr>Obey USCG Waterways Closures</vt:lpstr>
      <vt:lpstr>When Waterways Re-open:</vt:lpstr>
      <vt:lpstr>Remember this Marina?</vt:lpstr>
      <vt:lpstr>Along came Ivan</vt:lpstr>
      <vt:lpstr>And the Marina Became</vt:lpstr>
      <vt:lpstr>Lessons Learned from Storms</vt:lpstr>
      <vt:lpstr>Dry Storage </vt:lpstr>
      <vt:lpstr>In Yards</vt:lpstr>
      <vt:lpstr>Heavy Debris</vt:lpstr>
      <vt:lpstr>Separated Dockage</vt:lpstr>
      <vt:lpstr>The Mast Marks the Spot</vt:lpstr>
      <vt:lpstr>Waterway Restoration</vt:lpstr>
      <vt:lpstr>Insurance</vt:lpstr>
      <vt:lpstr>Key Points</vt:lpstr>
      <vt:lpstr>Key Points II</vt:lpstr>
      <vt:lpstr>Key points III</vt:lpstr>
      <vt:lpstr>PowerPoint Presentation</vt:lpstr>
      <vt:lpstr>References</vt:lpstr>
    </vt:vector>
  </TitlesOfParts>
  <Company>Escambia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 Preparation for Vessel Owners</dc:title>
  <dc:creator>Robert Turpin</dc:creator>
  <cp:lastModifiedBy>Arthur Dodd</cp:lastModifiedBy>
  <cp:revision>202</cp:revision>
  <dcterms:created xsi:type="dcterms:W3CDTF">2006-07-18T21:44:49Z</dcterms:created>
  <dcterms:modified xsi:type="dcterms:W3CDTF">2024-05-11T14:37:27Z</dcterms:modified>
</cp:coreProperties>
</file>